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Masters/slideMaster1.xml" ContentType="application/vnd.openxmlformats-officedocument.presentationml.slideMaster+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4.xml" ContentType="application/vnd.openxmlformats-officedocument.presentationml.notesSlide+xml"/>
  <Override PartName="/ppt/slideLayouts/slideLayout1.xml" ContentType="application/vnd.openxmlformats-officedocument.presentationml.slideLayout+xml"/>
  <Override PartName="/ppt/notesSlides/notesSlide5.xml" ContentType="application/vnd.openxmlformats-officedocument.presentationml.notesSlide+xml"/>
  <Override PartName="/ppt/notesSlides/notesSlide1.xml" ContentType="application/vnd.openxmlformats-officedocument.presentationml.notesSlide+xml"/>
  <Override PartName="/ppt/notesSlides/notesSlide8.xml" ContentType="application/vnd.openxmlformats-officedocument.presentationml.notes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7"/>
  </p:notesMasterIdLst>
  <p:sldIdLst>
    <p:sldId id="888" r:id="rId2"/>
    <p:sldId id="916" r:id="rId3"/>
    <p:sldId id="891" r:id="rId4"/>
    <p:sldId id="894" r:id="rId5"/>
    <p:sldId id="915" r:id="rId6"/>
    <p:sldId id="918" r:id="rId7"/>
    <p:sldId id="919" r:id="rId8"/>
    <p:sldId id="920" r:id="rId9"/>
    <p:sldId id="921" r:id="rId10"/>
    <p:sldId id="922" r:id="rId11"/>
    <p:sldId id="923" r:id="rId12"/>
    <p:sldId id="924" r:id="rId13"/>
    <p:sldId id="925" r:id="rId14"/>
    <p:sldId id="926" r:id="rId15"/>
    <p:sldId id="927" r:id="rId16"/>
    <p:sldId id="928" r:id="rId17"/>
    <p:sldId id="929" r:id="rId18"/>
    <p:sldId id="930" r:id="rId19"/>
    <p:sldId id="931" r:id="rId20"/>
    <p:sldId id="932" r:id="rId21"/>
    <p:sldId id="886" r:id="rId22"/>
    <p:sldId id="892" r:id="rId23"/>
    <p:sldId id="893" r:id="rId24"/>
    <p:sldId id="914" r:id="rId25"/>
    <p:sldId id="91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ong Chun Yew" initials="CCY" lastIdx="1" clrIdx="0">
    <p:extLst>
      <p:ext uri="{19B8F6BF-5375-455C-9EA6-DF929625EA0E}">
        <p15:presenceInfo xmlns:p15="http://schemas.microsoft.com/office/powerpoint/2012/main" userId="S::cychong@gradiant.com::c6919947-5701-4a0a-b683-a5662361eb0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17" autoAdjust="0"/>
    <p:restoredTop sz="94660"/>
  </p:normalViewPr>
  <p:slideViewPr>
    <p:cSldViewPr snapToGrid="0">
      <p:cViewPr varScale="1">
        <p:scale>
          <a:sx n="81" d="100"/>
          <a:sy n="81" d="100"/>
        </p:scale>
        <p:origin x="888"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ustomXml" Target="../customXml/item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35" Type="http://schemas.openxmlformats.org/officeDocument/2006/relationships/customXml" Target="../customXml/item3.xml"/><Relationship Id="rId8" Type="http://schemas.openxmlformats.org/officeDocument/2006/relationships/slide" Target="slides/slide7.xml"/></Relationships>
</file>

<file path=ppt/media/image1.png>
</file>

<file path=ppt/media/image10.jpeg>
</file>

<file path=ppt/media/image11.jpeg>
</file>

<file path=ppt/media/image12.jpeg>
</file>

<file path=ppt/media/image13.jpg>
</file>

<file path=ppt/media/image14.jpg>
</file>

<file path=ppt/media/image15.jpg>
</file>

<file path=ppt/media/image16.jpg>
</file>

<file path=ppt/media/image17.jpg>
</file>

<file path=ppt/media/image2.jpeg>
</file>

<file path=ppt/media/image3.jpe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3CB751-8450-4E20-A3D7-CF06E049F48F}" type="datetimeFigureOut">
              <a:rPr lang="en-SG" smtClean="0"/>
              <a:t>8/10/2022</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B5FEF5-4B24-4827-9406-93A5BCC8C883}" type="slidenum">
              <a:rPr lang="en-SG" smtClean="0"/>
              <a:t>‹#›</a:t>
            </a:fld>
            <a:endParaRPr lang="en-SG"/>
          </a:p>
        </p:txBody>
      </p:sp>
    </p:spTree>
    <p:extLst>
      <p:ext uri="{BB962C8B-B14F-4D97-AF65-F5344CB8AC3E}">
        <p14:creationId xmlns:p14="http://schemas.microsoft.com/office/powerpoint/2010/main" val="7817385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FEB5FEF5-4B24-4827-9406-93A5BCC8C883}" type="slidenum">
              <a:rPr lang="en-SG" smtClean="0"/>
              <a:t>5</a:t>
            </a:fld>
            <a:endParaRPr lang="en-SG"/>
          </a:p>
        </p:txBody>
      </p:sp>
    </p:spTree>
    <p:extLst>
      <p:ext uri="{BB962C8B-B14F-4D97-AF65-F5344CB8AC3E}">
        <p14:creationId xmlns:p14="http://schemas.microsoft.com/office/powerpoint/2010/main" val="3332580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FEB5FEF5-4B24-4827-9406-93A5BCC8C883}" type="slidenum">
              <a:rPr lang="en-SG" smtClean="0"/>
              <a:t>7</a:t>
            </a:fld>
            <a:endParaRPr lang="en-SG"/>
          </a:p>
        </p:txBody>
      </p:sp>
    </p:spTree>
    <p:extLst>
      <p:ext uri="{BB962C8B-B14F-4D97-AF65-F5344CB8AC3E}">
        <p14:creationId xmlns:p14="http://schemas.microsoft.com/office/powerpoint/2010/main" val="397241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FEB5FEF5-4B24-4827-9406-93A5BCC8C883}" type="slidenum">
              <a:rPr lang="en-SG" smtClean="0"/>
              <a:t>9</a:t>
            </a:fld>
            <a:endParaRPr lang="en-SG"/>
          </a:p>
        </p:txBody>
      </p:sp>
    </p:spTree>
    <p:extLst>
      <p:ext uri="{BB962C8B-B14F-4D97-AF65-F5344CB8AC3E}">
        <p14:creationId xmlns:p14="http://schemas.microsoft.com/office/powerpoint/2010/main" val="1968072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FEB5FEF5-4B24-4827-9406-93A5BCC8C883}" type="slidenum">
              <a:rPr lang="en-SG" smtClean="0"/>
              <a:t>11</a:t>
            </a:fld>
            <a:endParaRPr lang="en-SG"/>
          </a:p>
        </p:txBody>
      </p:sp>
    </p:spTree>
    <p:extLst>
      <p:ext uri="{BB962C8B-B14F-4D97-AF65-F5344CB8AC3E}">
        <p14:creationId xmlns:p14="http://schemas.microsoft.com/office/powerpoint/2010/main" val="2016696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Omitted strontium and barium</a:t>
            </a:r>
          </a:p>
        </p:txBody>
      </p:sp>
      <p:sp>
        <p:nvSpPr>
          <p:cNvPr id="4" name="Slide Number Placeholder 3"/>
          <p:cNvSpPr>
            <a:spLocks noGrp="1"/>
          </p:cNvSpPr>
          <p:nvPr>
            <p:ph type="sldNum" sz="quarter" idx="5"/>
          </p:nvPr>
        </p:nvSpPr>
        <p:spPr/>
        <p:txBody>
          <a:bodyPr/>
          <a:lstStyle/>
          <a:p>
            <a:fld id="{FEB5FEF5-4B24-4827-9406-93A5BCC8C883}" type="slidenum">
              <a:rPr lang="en-SG" smtClean="0"/>
              <a:t>13</a:t>
            </a:fld>
            <a:endParaRPr lang="en-SG"/>
          </a:p>
        </p:txBody>
      </p:sp>
    </p:spTree>
    <p:extLst>
      <p:ext uri="{BB962C8B-B14F-4D97-AF65-F5344CB8AC3E}">
        <p14:creationId xmlns:p14="http://schemas.microsoft.com/office/powerpoint/2010/main" val="1878724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FEB5FEF5-4B24-4827-9406-93A5BCC8C883}" type="slidenum">
              <a:rPr lang="en-SG" smtClean="0"/>
              <a:t>15</a:t>
            </a:fld>
            <a:endParaRPr lang="en-SG"/>
          </a:p>
        </p:txBody>
      </p:sp>
    </p:spTree>
    <p:extLst>
      <p:ext uri="{BB962C8B-B14F-4D97-AF65-F5344CB8AC3E}">
        <p14:creationId xmlns:p14="http://schemas.microsoft.com/office/powerpoint/2010/main" val="3397028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Omitted strontium and barium</a:t>
            </a:r>
          </a:p>
        </p:txBody>
      </p:sp>
      <p:sp>
        <p:nvSpPr>
          <p:cNvPr id="4" name="Slide Number Placeholder 3"/>
          <p:cNvSpPr>
            <a:spLocks noGrp="1"/>
          </p:cNvSpPr>
          <p:nvPr>
            <p:ph type="sldNum" sz="quarter" idx="5"/>
          </p:nvPr>
        </p:nvSpPr>
        <p:spPr/>
        <p:txBody>
          <a:bodyPr/>
          <a:lstStyle/>
          <a:p>
            <a:fld id="{FEB5FEF5-4B24-4827-9406-93A5BCC8C883}" type="slidenum">
              <a:rPr lang="en-SG" smtClean="0"/>
              <a:t>17</a:t>
            </a:fld>
            <a:endParaRPr lang="en-SG"/>
          </a:p>
        </p:txBody>
      </p:sp>
    </p:spTree>
    <p:extLst>
      <p:ext uri="{BB962C8B-B14F-4D97-AF65-F5344CB8AC3E}">
        <p14:creationId xmlns:p14="http://schemas.microsoft.com/office/powerpoint/2010/main" val="18218348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Might want to remove </a:t>
            </a:r>
            <a:r>
              <a:rPr lang="en-SG" dirty="0" err="1"/>
              <a:t>sulfate</a:t>
            </a:r>
            <a:r>
              <a:rPr lang="en-SG" dirty="0"/>
              <a:t> row.</a:t>
            </a:r>
          </a:p>
        </p:txBody>
      </p:sp>
      <p:sp>
        <p:nvSpPr>
          <p:cNvPr id="4" name="Slide Number Placeholder 3"/>
          <p:cNvSpPr>
            <a:spLocks noGrp="1"/>
          </p:cNvSpPr>
          <p:nvPr>
            <p:ph type="sldNum" sz="quarter" idx="5"/>
          </p:nvPr>
        </p:nvSpPr>
        <p:spPr/>
        <p:txBody>
          <a:bodyPr/>
          <a:lstStyle/>
          <a:p>
            <a:fld id="{FEB5FEF5-4B24-4827-9406-93A5BCC8C883}" type="slidenum">
              <a:rPr lang="en-SG" smtClean="0"/>
              <a:t>24</a:t>
            </a:fld>
            <a:endParaRPr lang="en-SG"/>
          </a:p>
        </p:txBody>
      </p:sp>
    </p:spTree>
    <p:extLst>
      <p:ext uri="{BB962C8B-B14F-4D97-AF65-F5344CB8AC3E}">
        <p14:creationId xmlns:p14="http://schemas.microsoft.com/office/powerpoint/2010/main" val="1017691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lt1"/>
        </a:solidFill>
        <a:effectLst/>
      </p:bgPr>
    </p:bg>
    <p:spTree>
      <p:nvGrpSpPr>
        <p:cNvPr id="1" name="Shape 97"/>
        <p:cNvGrpSpPr/>
        <p:nvPr/>
      </p:nvGrpSpPr>
      <p:grpSpPr>
        <a:xfrm>
          <a:off x="0" y="0"/>
          <a:ext cx="0" cy="0"/>
          <a:chOff x="0" y="0"/>
          <a:chExt cx="0" cy="0"/>
        </a:xfrm>
      </p:grpSpPr>
      <p:grpSp>
        <p:nvGrpSpPr>
          <p:cNvPr id="98" name="Google Shape;98;p9"/>
          <p:cNvGrpSpPr/>
          <p:nvPr/>
        </p:nvGrpSpPr>
        <p:grpSpPr>
          <a:xfrm>
            <a:off x="-418254" y="-435466"/>
            <a:ext cx="10014644" cy="2182673"/>
            <a:chOff x="-313691" y="-18375"/>
            <a:chExt cx="7510983" cy="1637005"/>
          </a:xfrm>
        </p:grpSpPr>
        <p:sp>
          <p:nvSpPr>
            <p:cNvPr id="99" name="Google Shape;99;p9"/>
            <p:cNvSpPr/>
            <p:nvPr/>
          </p:nvSpPr>
          <p:spPr>
            <a:xfrm>
              <a:off x="256376" y="499825"/>
              <a:ext cx="6692400" cy="804900"/>
            </a:xfrm>
            <a:prstGeom prst="parallelogram">
              <a:avLst>
                <a:gd name="adj" fmla="val 5499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 name="Google Shape;100;p9"/>
            <p:cNvSpPr/>
            <p:nvPr/>
          </p:nvSpPr>
          <p:spPr>
            <a:xfrm>
              <a:off x="-313691" y="813730"/>
              <a:ext cx="754800" cy="804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 name="Google Shape;101;p9"/>
            <p:cNvSpPr/>
            <p:nvPr/>
          </p:nvSpPr>
          <p:spPr>
            <a:xfrm>
              <a:off x="6442492" y="309450"/>
              <a:ext cx="754800" cy="8049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9"/>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 name="Google Shape;103;p9"/>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9"/>
            <p:cNvSpPr/>
            <p:nvPr/>
          </p:nvSpPr>
          <p:spPr>
            <a:xfrm>
              <a:off x="6589606" y="1038628"/>
              <a:ext cx="249600" cy="2661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08" name="Google Shape;108;p9"/>
          <p:cNvSpPr txBox="1">
            <a:spLocks noGrp="1"/>
          </p:cNvSpPr>
          <p:nvPr>
            <p:ph type="title"/>
          </p:nvPr>
        </p:nvSpPr>
        <p:spPr>
          <a:xfrm>
            <a:off x="1229435" y="240555"/>
            <a:ext cx="8035600" cy="10840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09" name="Google Shape;109;p9"/>
          <p:cNvSpPr txBox="1">
            <a:spLocks noGrp="1"/>
          </p:cNvSpPr>
          <p:nvPr>
            <p:ph type="sldNum" idx="12"/>
          </p:nvPr>
        </p:nvSpPr>
        <p:spPr>
          <a:xfrm>
            <a:off x="11410033" y="0"/>
            <a:ext cx="5788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1" name="Google Shape;143;p13">
            <a:extLst>
              <a:ext uri="{FF2B5EF4-FFF2-40B4-BE49-F238E27FC236}">
                <a16:creationId xmlns:a16="http://schemas.microsoft.com/office/drawing/2014/main" id="{9DA85372-A755-45FB-A9C1-95571997150D}"/>
              </a:ext>
            </a:extLst>
          </p:cNvPr>
          <p:cNvSpPr txBox="1">
            <a:spLocks/>
          </p:cNvSpPr>
          <p:nvPr userDrawn="1"/>
        </p:nvSpPr>
        <p:spPr>
          <a:xfrm>
            <a:off x="4266898" y="6100916"/>
            <a:ext cx="3264612" cy="524800"/>
          </a:xfrm>
          <a:prstGeom prst="rect">
            <a:avLst/>
          </a:prstGeom>
          <a:noFill/>
          <a:ln>
            <a:noFill/>
          </a:ln>
        </p:spPr>
        <p:txBody>
          <a:bodyPr spcFirstLastPara="1" wrap="square" lIns="0" tIns="0" rIns="0" bIns="0" anchor="ctr" anchorCtr="0">
            <a:noAutofit/>
          </a:bodyPr>
          <a:lstStyle>
            <a:defPPr>
              <a:defRPr lang="en-US"/>
            </a:defPPr>
            <a:lvl1pPr marL="0" lvl="0" algn="r" defTabSz="914400" rtl="0" eaLnBrk="1" latinLnBrk="0" hangingPunct="1">
              <a:buNone/>
              <a:defRPr sz="1600" kern="1200">
                <a:solidFill>
                  <a:schemeClr val="accent1"/>
                </a:solidFill>
                <a:latin typeface="IBM Plex Sans"/>
                <a:ea typeface="IBM Plex Sans"/>
                <a:cs typeface="IBM Plex Sans"/>
                <a:sym typeface="IBM Plex Sans"/>
              </a:defRPr>
            </a:lvl1pPr>
            <a:lvl2pPr marL="457200" lvl="1" algn="r" defTabSz="914400" rtl="0" eaLnBrk="1" latinLnBrk="0" hangingPunct="1">
              <a:buNone/>
              <a:defRPr sz="1600" kern="1200">
                <a:solidFill>
                  <a:schemeClr val="accent1"/>
                </a:solidFill>
                <a:latin typeface="IBM Plex Sans"/>
                <a:ea typeface="IBM Plex Sans"/>
                <a:cs typeface="IBM Plex Sans"/>
                <a:sym typeface="IBM Plex Sans"/>
              </a:defRPr>
            </a:lvl2pPr>
            <a:lvl3pPr marL="914400" lvl="2" algn="r" defTabSz="914400" rtl="0" eaLnBrk="1" latinLnBrk="0" hangingPunct="1">
              <a:buNone/>
              <a:defRPr sz="1600" kern="1200">
                <a:solidFill>
                  <a:schemeClr val="accent1"/>
                </a:solidFill>
                <a:latin typeface="IBM Plex Sans"/>
                <a:ea typeface="IBM Plex Sans"/>
                <a:cs typeface="IBM Plex Sans"/>
                <a:sym typeface="IBM Plex Sans"/>
              </a:defRPr>
            </a:lvl3pPr>
            <a:lvl4pPr marL="1371600" lvl="3" algn="r" defTabSz="914400" rtl="0" eaLnBrk="1" latinLnBrk="0" hangingPunct="1">
              <a:buNone/>
              <a:defRPr sz="1600" kern="1200">
                <a:solidFill>
                  <a:schemeClr val="accent1"/>
                </a:solidFill>
                <a:latin typeface="IBM Plex Sans"/>
                <a:ea typeface="IBM Plex Sans"/>
                <a:cs typeface="IBM Plex Sans"/>
                <a:sym typeface="IBM Plex Sans"/>
              </a:defRPr>
            </a:lvl4pPr>
            <a:lvl5pPr marL="1828800" lvl="4" algn="r" defTabSz="914400" rtl="0" eaLnBrk="1" latinLnBrk="0" hangingPunct="1">
              <a:buNone/>
              <a:defRPr sz="1600" kern="1200">
                <a:solidFill>
                  <a:schemeClr val="accent1"/>
                </a:solidFill>
                <a:latin typeface="IBM Plex Sans"/>
                <a:ea typeface="IBM Plex Sans"/>
                <a:cs typeface="IBM Plex Sans"/>
                <a:sym typeface="IBM Plex Sans"/>
              </a:defRPr>
            </a:lvl5pPr>
            <a:lvl6pPr marL="2286000" lvl="5" algn="r" defTabSz="914400" rtl="0" eaLnBrk="1" latinLnBrk="0" hangingPunct="1">
              <a:buNone/>
              <a:defRPr sz="1600" kern="1200">
                <a:solidFill>
                  <a:schemeClr val="accent1"/>
                </a:solidFill>
                <a:latin typeface="IBM Plex Sans"/>
                <a:ea typeface="IBM Plex Sans"/>
                <a:cs typeface="IBM Plex Sans"/>
                <a:sym typeface="IBM Plex Sans"/>
              </a:defRPr>
            </a:lvl6pPr>
            <a:lvl7pPr marL="2743200" lvl="6" algn="r" defTabSz="914400" rtl="0" eaLnBrk="1" latinLnBrk="0" hangingPunct="1">
              <a:buNone/>
              <a:defRPr sz="1600" kern="1200">
                <a:solidFill>
                  <a:schemeClr val="accent1"/>
                </a:solidFill>
                <a:latin typeface="IBM Plex Sans"/>
                <a:ea typeface="IBM Plex Sans"/>
                <a:cs typeface="IBM Plex Sans"/>
                <a:sym typeface="IBM Plex Sans"/>
              </a:defRPr>
            </a:lvl7pPr>
            <a:lvl8pPr marL="3200400" lvl="7" algn="r" defTabSz="914400" rtl="0" eaLnBrk="1" latinLnBrk="0" hangingPunct="1">
              <a:buNone/>
              <a:defRPr sz="1600" kern="1200">
                <a:solidFill>
                  <a:schemeClr val="accent1"/>
                </a:solidFill>
                <a:latin typeface="IBM Plex Sans"/>
                <a:ea typeface="IBM Plex Sans"/>
                <a:cs typeface="IBM Plex Sans"/>
                <a:sym typeface="IBM Plex Sans"/>
              </a:defRPr>
            </a:lvl8pPr>
            <a:lvl9pPr marL="3657600" lvl="8" algn="r" defTabSz="914400" rtl="0" eaLnBrk="1" latinLnBrk="0" hangingPunct="1">
              <a:buNone/>
              <a:defRPr sz="1600" kern="1200">
                <a:solidFill>
                  <a:schemeClr val="accent1"/>
                </a:solidFill>
                <a:latin typeface="IBM Plex Sans"/>
                <a:ea typeface="IBM Plex Sans"/>
                <a:cs typeface="IBM Plex Sans"/>
                <a:sym typeface="IBM Plex Sans"/>
              </a:defRPr>
            </a:lvl9pPr>
          </a:lstStyle>
          <a:p>
            <a:r>
              <a:rPr lang="en" dirty="0"/>
              <a:t>confidential</a:t>
            </a:r>
          </a:p>
        </p:txBody>
      </p:sp>
    </p:spTree>
    <p:extLst>
      <p:ext uri="{BB962C8B-B14F-4D97-AF65-F5344CB8AC3E}">
        <p14:creationId xmlns:p14="http://schemas.microsoft.com/office/powerpoint/2010/main" val="28284940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accent6"/>
            </a:gs>
            <a:gs pos="100000">
              <a:schemeClr val="accent5"/>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19433" y="661167"/>
            <a:ext cx="8035600" cy="10840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1pPr>
            <a:lvl2pPr lvl="1"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2pPr>
            <a:lvl3pPr lvl="2"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3pPr>
            <a:lvl4pPr lvl="3"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4pPr>
            <a:lvl5pPr lvl="4"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5pPr>
            <a:lvl6pPr lvl="5"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6pPr>
            <a:lvl7pPr lvl="6"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7pPr>
            <a:lvl8pPr lvl="7"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8pPr>
            <a:lvl9pPr lvl="8"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1219433" y="2112567"/>
            <a:ext cx="9332800" cy="39996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600"/>
              </a:spcBef>
              <a:spcAft>
                <a:spcPts val="0"/>
              </a:spcAft>
              <a:buClr>
                <a:schemeClr val="accent1"/>
              </a:buClr>
              <a:buSzPts val="2400"/>
              <a:buFont typeface="IBM Plex Sans Light"/>
              <a:buChar char="▰"/>
              <a:defRPr sz="2400">
                <a:solidFill>
                  <a:schemeClr val="dk1"/>
                </a:solidFill>
                <a:latin typeface="IBM Plex Sans Light"/>
                <a:ea typeface="IBM Plex Sans Light"/>
                <a:cs typeface="IBM Plex Sans Light"/>
                <a:sym typeface="IBM Plex Sans Light"/>
              </a:defRPr>
            </a:lvl1pPr>
            <a:lvl2pPr marL="914400" lvl="1" indent="-381000" rtl="0">
              <a:lnSpc>
                <a:spcPct val="115000"/>
              </a:lnSpc>
              <a:spcBef>
                <a:spcPts val="0"/>
              </a:spcBef>
              <a:spcAft>
                <a:spcPts val="0"/>
              </a:spcAft>
              <a:buClr>
                <a:schemeClr val="accent2"/>
              </a:buClr>
              <a:buSzPts val="2400"/>
              <a:buFont typeface="IBM Plex Sans Light"/>
              <a:buChar char="╺"/>
              <a:defRPr sz="2400">
                <a:solidFill>
                  <a:schemeClr val="dk1"/>
                </a:solidFill>
                <a:latin typeface="IBM Plex Sans Light"/>
                <a:ea typeface="IBM Plex Sans Light"/>
                <a:cs typeface="IBM Plex Sans Light"/>
                <a:sym typeface="IBM Plex Sans Light"/>
              </a:defRPr>
            </a:lvl2pPr>
            <a:lvl3pPr marL="1371600" lvl="2" indent="-381000" rtl="0">
              <a:lnSpc>
                <a:spcPct val="115000"/>
              </a:lnSpc>
              <a:spcBef>
                <a:spcPts val="0"/>
              </a:spcBef>
              <a:spcAft>
                <a:spcPts val="0"/>
              </a:spcAft>
              <a:buClr>
                <a:schemeClr val="accent3"/>
              </a:buClr>
              <a:buSzPts val="2400"/>
              <a:buFont typeface="IBM Plex Sans Light"/>
              <a:buChar char="╺"/>
              <a:defRPr sz="2400">
                <a:solidFill>
                  <a:schemeClr val="dk1"/>
                </a:solidFill>
                <a:latin typeface="IBM Plex Sans Light"/>
                <a:ea typeface="IBM Plex Sans Light"/>
                <a:cs typeface="IBM Plex Sans Light"/>
                <a:sym typeface="IBM Plex Sans Light"/>
              </a:defRPr>
            </a:lvl3pPr>
            <a:lvl4pPr marL="1828800" lvl="3"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4pPr>
            <a:lvl5pPr marL="2286000" lvl="4"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5pPr>
            <a:lvl6pPr marL="2743200" lvl="5"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6pPr>
            <a:lvl7pPr marL="3200400" lvl="6"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7pPr>
            <a:lvl8pPr marL="3657600" lvl="7"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8pPr>
            <a:lvl9pPr marL="4114800" lvl="8"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9pPr>
          </a:lstStyle>
          <a:p>
            <a:endParaRPr dirty="0"/>
          </a:p>
        </p:txBody>
      </p:sp>
      <p:sp>
        <p:nvSpPr>
          <p:cNvPr id="8" name="Google Shape;8;p1"/>
          <p:cNvSpPr txBox="1">
            <a:spLocks noGrp="1"/>
          </p:cNvSpPr>
          <p:nvPr>
            <p:ph type="sldNum" idx="12"/>
          </p:nvPr>
        </p:nvSpPr>
        <p:spPr>
          <a:xfrm>
            <a:off x="11410033" y="0"/>
            <a:ext cx="578800" cy="524800"/>
          </a:xfrm>
          <a:prstGeom prst="rect">
            <a:avLst/>
          </a:prstGeom>
          <a:noFill/>
          <a:ln>
            <a:noFill/>
          </a:ln>
        </p:spPr>
        <p:txBody>
          <a:bodyPr spcFirstLastPara="1" wrap="square" lIns="0" tIns="0" rIns="0" bIns="0" anchor="ctr" anchorCtr="0">
            <a:noAutofit/>
          </a:bodyPr>
          <a:lstStyle>
            <a:lvl1pPr lvl="0" algn="r" rtl="0">
              <a:buNone/>
              <a:defRPr sz="1600">
                <a:solidFill>
                  <a:schemeClr val="dk2"/>
                </a:solidFill>
                <a:latin typeface="IBM Plex Sans"/>
                <a:ea typeface="IBM Plex Sans"/>
                <a:cs typeface="IBM Plex Sans"/>
                <a:sym typeface="IBM Plex Sans"/>
              </a:defRPr>
            </a:lvl1pPr>
            <a:lvl2pPr lvl="1" algn="r" rtl="0">
              <a:buNone/>
              <a:defRPr sz="1600">
                <a:solidFill>
                  <a:schemeClr val="dk2"/>
                </a:solidFill>
                <a:latin typeface="IBM Plex Sans"/>
                <a:ea typeface="IBM Plex Sans"/>
                <a:cs typeface="IBM Plex Sans"/>
                <a:sym typeface="IBM Plex Sans"/>
              </a:defRPr>
            </a:lvl2pPr>
            <a:lvl3pPr lvl="2" algn="r" rtl="0">
              <a:buNone/>
              <a:defRPr sz="1600">
                <a:solidFill>
                  <a:schemeClr val="dk2"/>
                </a:solidFill>
                <a:latin typeface="IBM Plex Sans"/>
                <a:ea typeface="IBM Plex Sans"/>
                <a:cs typeface="IBM Plex Sans"/>
                <a:sym typeface="IBM Plex Sans"/>
              </a:defRPr>
            </a:lvl3pPr>
            <a:lvl4pPr lvl="3" algn="r" rtl="0">
              <a:buNone/>
              <a:defRPr sz="1600">
                <a:solidFill>
                  <a:schemeClr val="dk2"/>
                </a:solidFill>
                <a:latin typeface="IBM Plex Sans"/>
                <a:ea typeface="IBM Plex Sans"/>
                <a:cs typeface="IBM Plex Sans"/>
                <a:sym typeface="IBM Plex Sans"/>
              </a:defRPr>
            </a:lvl4pPr>
            <a:lvl5pPr lvl="4" algn="r" rtl="0">
              <a:buNone/>
              <a:defRPr sz="1600">
                <a:solidFill>
                  <a:schemeClr val="dk2"/>
                </a:solidFill>
                <a:latin typeface="IBM Plex Sans"/>
                <a:ea typeface="IBM Plex Sans"/>
                <a:cs typeface="IBM Plex Sans"/>
                <a:sym typeface="IBM Plex Sans"/>
              </a:defRPr>
            </a:lvl5pPr>
            <a:lvl6pPr lvl="5" algn="r" rtl="0">
              <a:buNone/>
              <a:defRPr sz="1600">
                <a:solidFill>
                  <a:schemeClr val="dk2"/>
                </a:solidFill>
                <a:latin typeface="IBM Plex Sans"/>
                <a:ea typeface="IBM Plex Sans"/>
                <a:cs typeface="IBM Plex Sans"/>
                <a:sym typeface="IBM Plex Sans"/>
              </a:defRPr>
            </a:lvl6pPr>
            <a:lvl7pPr lvl="6" algn="r" rtl="0">
              <a:buNone/>
              <a:defRPr sz="1600">
                <a:solidFill>
                  <a:schemeClr val="dk2"/>
                </a:solidFill>
                <a:latin typeface="IBM Plex Sans"/>
                <a:ea typeface="IBM Plex Sans"/>
                <a:cs typeface="IBM Plex Sans"/>
                <a:sym typeface="IBM Plex Sans"/>
              </a:defRPr>
            </a:lvl7pPr>
            <a:lvl8pPr lvl="7" algn="r" rtl="0">
              <a:buNone/>
              <a:defRPr sz="1600">
                <a:solidFill>
                  <a:schemeClr val="dk2"/>
                </a:solidFill>
                <a:latin typeface="IBM Plex Sans"/>
                <a:ea typeface="IBM Plex Sans"/>
                <a:cs typeface="IBM Plex Sans"/>
                <a:sym typeface="IBM Plex Sans"/>
              </a:defRPr>
            </a:lvl8pPr>
            <a:lvl9pPr lvl="8" algn="r" rtl="0">
              <a:buNone/>
              <a:defRPr sz="1600">
                <a:solidFill>
                  <a:schemeClr val="dk2"/>
                </a:solidFill>
                <a:latin typeface="IBM Plex Sans"/>
                <a:ea typeface="IBM Plex Sans"/>
                <a:cs typeface="IBM Plex Sans"/>
                <a:sym typeface="IBM Plex Sans"/>
              </a:defRPr>
            </a:lvl9pPr>
          </a:lstStyle>
          <a:p>
            <a:fld id="{00000000-1234-1234-1234-123412341234}" type="slidenum">
              <a:rPr lang="en" smtClean="0"/>
              <a:pPr/>
              <a:t>‹#›</a:t>
            </a:fld>
            <a:endParaRPr lang="en"/>
          </a:p>
        </p:txBody>
      </p:sp>
      <p:pic>
        <p:nvPicPr>
          <p:cNvPr id="5" name="Picture 4" descr="A picture containing food&#10;&#10;Description automatically generated">
            <a:extLst>
              <a:ext uri="{FF2B5EF4-FFF2-40B4-BE49-F238E27FC236}">
                <a16:creationId xmlns:a16="http://schemas.microsoft.com/office/drawing/2014/main" id="{291C9BE4-EE74-4A5B-9B67-FBC9EA3295A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85871" y="5610758"/>
            <a:ext cx="3177927" cy="1842355"/>
          </a:xfrm>
          <a:prstGeom prst="rect">
            <a:avLst/>
          </a:prstGeom>
        </p:spPr>
      </p:pic>
    </p:spTree>
    <p:extLst>
      <p:ext uri="{BB962C8B-B14F-4D97-AF65-F5344CB8AC3E}">
        <p14:creationId xmlns:p14="http://schemas.microsoft.com/office/powerpoint/2010/main" val="598531884"/>
      </p:ext>
    </p:extLst>
  </p:cSld>
  <p:clrMap bg1="lt1" tx1="dk1" bg2="dk2" tx2="lt2" accent1="accent1" accent2="accent2" accent3="accent3" accent4="accent4" accent5="accent5" accent6="accent6" hlink="hlink" folHlink="folHlink"/>
  <p:sldLayoutIdLst>
    <p:sldLayoutId id="2147483676" r:id="rId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2.jpeg"/><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5.jpg"/><Relationship Id="rId4" Type="http://schemas.openxmlformats.org/officeDocument/2006/relationships/image" Target="../media/image1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9.jp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A19E-9AA0-4AA4-A652-FAB2EF51F365}"/>
              </a:ext>
            </a:extLst>
          </p:cNvPr>
          <p:cNvSpPr>
            <a:spLocks noGrp="1"/>
          </p:cNvSpPr>
          <p:nvPr>
            <p:ph type="title"/>
          </p:nvPr>
        </p:nvSpPr>
        <p:spPr/>
        <p:txBody>
          <a:bodyPr/>
          <a:lstStyle/>
          <a:p>
            <a:r>
              <a:rPr lang="en-SG" dirty="0"/>
              <a:t>Jar testing Procedure</a:t>
            </a:r>
          </a:p>
        </p:txBody>
      </p:sp>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1</a:t>
            </a:fld>
            <a:endParaRPr lang="en"/>
          </a:p>
        </p:txBody>
      </p:sp>
      <p:sp>
        <p:nvSpPr>
          <p:cNvPr id="6" name="Rectangle 5">
            <a:extLst>
              <a:ext uri="{FF2B5EF4-FFF2-40B4-BE49-F238E27FC236}">
                <a16:creationId xmlns:a16="http://schemas.microsoft.com/office/drawing/2014/main" id="{4602764F-5BD4-4C28-B81C-826A461FF56B}"/>
              </a:ext>
            </a:extLst>
          </p:cNvPr>
          <p:cNvSpPr/>
          <p:nvPr/>
        </p:nvSpPr>
        <p:spPr>
          <a:xfrm>
            <a:off x="741679" y="1547730"/>
            <a:ext cx="9717773" cy="4391459"/>
          </a:xfrm>
          <a:prstGeom prst="rect">
            <a:avLst/>
          </a:prstGeom>
        </p:spPr>
        <p:txBody>
          <a:bodyPr wrap="square">
            <a:spAutoFit/>
          </a:bodyPr>
          <a:lstStyle/>
          <a:p>
            <a:pPr marL="342900" marR="0" lvl="0" indent="-342900">
              <a:lnSpc>
                <a:spcPct val="105000"/>
              </a:lnSpc>
              <a:spcBef>
                <a:spcPts val="0"/>
              </a:spcBef>
              <a:spcAft>
                <a:spcPts val="800"/>
              </a:spcAft>
              <a:buFont typeface="+mj-lt"/>
              <a:buAutoNum type="arabicPeriod"/>
              <a:tabLst>
                <a:tab pos="457200" algn="l"/>
              </a:tabLst>
            </a:pPr>
            <a:r>
              <a:rPr lang="en-US" dirty="0">
                <a:latin typeface="Calibri" panose="020F0502020204030204" pitchFamily="34" charset="0"/>
                <a:ea typeface="Times New Roman" panose="02020603050405020304" pitchFamily="18" charset="0"/>
              </a:rPr>
              <a:t>To each testing jar, pour in 1L of wastewater sample </a:t>
            </a:r>
            <a:endParaRPr lang="en-SG" dirty="0">
              <a:latin typeface="Calibri" panose="020F0502020204030204" pitchFamily="34" charset="0"/>
              <a:ea typeface="DengXian" panose="02010600030101010101" pitchFamily="2" charset="-122"/>
            </a:endParaRPr>
          </a:p>
          <a:p>
            <a:pPr marL="342900" marR="0" lvl="0" indent="-342900">
              <a:lnSpc>
                <a:spcPct val="105000"/>
              </a:lnSpc>
              <a:spcBef>
                <a:spcPts val="0"/>
              </a:spcBef>
              <a:spcAft>
                <a:spcPts val="800"/>
              </a:spcAft>
              <a:buFont typeface="+mj-lt"/>
              <a:buAutoNum type="arabicPeriod"/>
              <a:tabLst>
                <a:tab pos="457200" algn="l"/>
              </a:tabLst>
            </a:pPr>
            <a:r>
              <a:rPr lang="en-US" dirty="0">
                <a:latin typeface="Calibri" panose="020F0502020204030204" pitchFamily="34" charset="0"/>
                <a:ea typeface="Times New Roman" panose="02020603050405020304" pitchFamily="18" charset="0"/>
              </a:rPr>
              <a:t>To each jar, dose in 4000 - 7000 mg/L of Ca(OH)2 and rapid mix for 30s</a:t>
            </a:r>
            <a:endParaRPr lang="en-SG" dirty="0">
              <a:latin typeface="Calibri" panose="020F0502020204030204" pitchFamily="34" charset="0"/>
              <a:ea typeface="DengXian" panose="02010600030101010101" pitchFamily="2" charset="-122"/>
            </a:endParaRPr>
          </a:p>
          <a:p>
            <a:pPr marL="342900" marR="0" lvl="0" indent="-342900">
              <a:lnSpc>
                <a:spcPct val="105000"/>
              </a:lnSpc>
              <a:spcBef>
                <a:spcPts val="0"/>
              </a:spcBef>
              <a:spcAft>
                <a:spcPts val="800"/>
              </a:spcAft>
              <a:buFont typeface="+mj-lt"/>
              <a:buAutoNum type="arabicPeriod"/>
              <a:tabLst>
                <a:tab pos="457200" algn="l"/>
              </a:tabLst>
            </a:pPr>
            <a:r>
              <a:rPr lang="en-US" dirty="0">
                <a:latin typeface="Calibri" panose="020F0502020204030204" pitchFamily="34" charset="0"/>
                <a:ea typeface="Times New Roman" panose="02020603050405020304" pitchFamily="18" charset="0"/>
              </a:rPr>
              <a:t>Slow mix for 30 min, measure pH every 15 min</a:t>
            </a:r>
            <a:endParaRPr lang="en-SG" dirty="0">
              <a:latin typeface="Calibri" panose="020F0502020204030204" pitchFamily="34" charset="0"/>
              <a:ea typeface="DengXian" panose="02010600030101010101" pitchFamily="2" charset="-122"/>
            </a:endParaRPr>
          </a:p>
          <a:p>
            <a:pPr marL="342900" marR="0" lvl="0" indent="-342900">
              <a:lnSpc>
                <a:spcPct val="105000"/>
              </a:lnSpc>
              <a:spcBef>
                <a:spcPts val="0"/>
              </a:spcBef>
              <a:spcAft>
                <a:spcPts val="800"/>
              </a:spcAft>
              <a:buFont typeface="+mj-lt"/>
              <a:buAutoNum type="arabicPeriod"/>
              <a:tabLst>
                <a:tab pos="457200" algn="l"/>
              </a:tabLst>
            </a:pPr>
            <a:r>
              <a:rPr lang="en-US" dirty="0">
                <a:latin typeface="Calibri" panose="020F0502020204030204" pitchFamily="34" charset="0"/>
                <a:ea typeface="Times New Roman" panose="02020603050405020304" pitchFamily="18" charset="0"/>
              </a:rPr>
              <a:t>Dose 1mg/L for each of the AN905 polymer (anionic) in each jar and further slower mix (30 rpm) for 30 min. Measure pH every 15 min </a:t>
            </a:r>
            <a:endParaRPr lang="en-SG" dirty="0">
              <a:latin typeface="Calibri" panose="020F0502020204030204" pitchFamily="34" charset="0"/>
              <a:ea typeface="DengXian" panose="02010600030101010101" pitchFamily="2" charset="-122"/>
            </a:endParaRPr>
          </a:p>
          <a:p>
            <a:pPr marL="342900" marR="0" lvl="0" indent="-342900">
              <a:lnSpc>
                <a:spcPct val="105000"/>
              </a:lnSpc>
              <a:spcBef>
                <a:spcPts val="0"/>
              </a:spcBef>
              <a:spcAft>
                <a:spcPts val="800"/>
              </a:spcAft>
              <a:buFont typeface="+mj-lt"/>
              <a:buAutoNum type="arabicPeriod"/>
              <a:tabLst>
                <a:tab pos="457200" algn="l"/>
              </a:tabLst>
            </a:pPr>
            <a:r>
              <a:rPr lang="en-US" dirty="0">
                <a:latin typeface="Calibri" panose="020F0502020204030204" pitchFamily="34" charset="0"/>
                <a:ea typeface="Times New Roman" panose="02020603050405020304" pitchFamily="18" charset="0"/>
              </a:rPr>
              <a:t>Stop mixing and leave the solids to settle over 60 min </a:t>
            </a:r>
          </a:p>
          <a:p>
            <a:pPr marL="342900" marR="0" lvl="0" indent="-342900">
              <a:lnSpc>
                <a:spcPct val="105000"/>
              </a:lnSpc>
              <a:spcBef>
                <a:spcPts val="0"/>
              </a:spcBef>
              <a:spcAft>
                <a:spcPts val="800"/>
              </a:spcAft>
              <a:buFont typeface="+mj-lt"/>
              <a:buAutoNum type="arabicPeriod"/>
              <a:tabLst>
                <a:tab pos="457200" algn="l"/>
              </a:tabLst>
            </a:pPr>
            <a:r>
              <a:rPr lang="en-SG" dirty="0">
                <a:latin typeface="Calibri" panose="020F0502020204030204" pitchFamily="34" charset="0"/>
                <a:ea typeface="DengXian" panose="02010600030101010101" pitchFamily="2" charset="-122"/>
              </a:rPr>
              <a:t>Observe sludge settling and measure sludge height every 15 min (if applicable)</a:t>
            </a:r>
          </a:p>
          <a:p>
            <a:pPr marL="342900" marR="0" lvl="0" indent="-342900">
              <a:lnSpc>
                <a:spcPct val="105000"/>
              </a:lnSpc>
              <a:spcBef>
                <a:spcPts val="0"/>
              </a:spcBef>
              <a:spcAft>
                <a:spcPts val="800"/>
              </a:spcAft>
              <a:buFont typeface="+mj-lt"/>
              <a:buAutoNum type="arabicPeriod"/>
              <a:tabLst>
                <a:tab pos="457200" algn="l"/>
              </a:tabLst>
            </a:pPr>
            <a:r>
              <a:rPr lang="en-US" dirty="0">
                <a:latin typeface="Calibri" panose="020F0502020204030204" pitchFamily="34" charset="0"/>
                <a:ea typeface="Times New Roman" panose="02020603050405020304" pitchFamily="18" charset="0"/>
              </a:rPr>
              <a:t>Measure turbidity of supernatant and collect the sludge </a:t>
            </a:r>
            <a:endParaRPr lang="en-SG" dirty="0">
              <a:latin typeface="Calibri" panose="020F0502020204030204" pitchFamily="34" charset="0"/>
              <a:ea typeface="DengXian" panose="02010600030101010101" pitchFamily="2" charset="-122"/>
            </a:endParaRPr>
          </a:p>
          <a:p>
            <a:pPr marL="342900" marR="0" lvl="0" indent="-342900">
              <a:lnSpc>
                <a:spcPct val="105000"/>
              </a:lnSpc>
              <a:spcBef>
                <a:spcPts val="0"/>
              </a:spcBef>
              <a:spcAft>
                <a:spcPts val="800"/>
              </a:spcAft>
              <a:buFont typeface="+mj-lt"/>
              <a:buAutoNum type="arabicPeriod"/>
              <a:tabLst>
                <a:tab pos="457200" algn="l"/>
              </a:tabLst>
            </a:pPr>
            <a:r>
              <a:rPr lang="en-US" dirty="0">
                <a:latin typeface="Calibri" panose="020F0502020204030204" pitchFamily="34" charset="0"/>
                <a:ea typeface="Times New Roman" panose="02020603050405020304" pitchFamily="18" charset="0"/>
              </a:rPr>
              <a:t>For the jar with the lowest supernatant turbidity reading, filter out the supernatant through 0.45 um filter and send for analysis and collect the sludge generated </a:t>
            </a:r>
            <a:endParaRPr lang="en-SG" dirty="0">
              <a:latin typeface="Calibri" panose="020F0502020204030204" pitchFamily="34" charset="0"/>
              <a:ea typeface="DengXian" panose="02010600030101010101" pitchFamily="2" charset="-122"/>
            </a:endParaRPr>
          </a:p>
          <a:p>
            <a:pPr marL="342900" marR="0" lvl="0" indent="-342900">
              <a:lnSpc>
                <a:spcPct val="105000"/>
              </a:lnSpc>
              <a:spcBef>
                <a:spcPts val="0"/>
              </a:spcBef>
              <a:spcAft>
                <a:spcPts val="800"/>
              </a:spcAft>
              <a:buFont typeface="+mj-lt"/>
              <a:buAutoNum type="arabicPeriod"/>
              <a:tabLst>
                <a:tab pos="457200" algn="l"/>
              </a:tabLst>
            </a:pPr>
            <a:r>
              <a:rPr lang="en-US" dirty="0">
                <a:latin typeface="Calibri" panose="020F0502020204030204" pitchFamily="34" charset="0"/>
                <a:ea typeface="Times New Roman" panose="02020603050405020304" pitchFamily="18" charset="0"/>
              </a:rPr>
              <a:t>For the sludge collected, filter out using 1.5 µm filter. Collect the sludge, dry sample for XRF analysis. </a:t>
            </a:r>
            <a:endParaRPr lang="en-SG" dirty="0">
              <a:latin typeface="Calibri" panose="020F0502020204030204" pitchFamily="34" charset="0"/>
              <a:ea typeface="DengXian" panose="02010600030101010101" pitchFamily="2" charset="-122"/>
            </a:endParaRPr>
          </a:p>
        </p:txBody>
      </p:sp>
    </p:spTree>
    <p:extLst>
      <p:ext uri="{BB962C8B-B14F-4D97-AF65-F5344CB8AC3E}">
        <p14:creationId xmlns:p14="http://schemas.microsoft.com/office/powerpoint/2010/main" val="26863193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86BF336-41E1-30DF-6CBB-BD5B6F5FED5B}"/>
              </a:ext>
            </a:extLst>
          </p:cNvPr>
          <p:cNvSpPr>
            <a:spLocks noGrp="1"/>
          </p:cNvSpPr>
          <p:nvPr>
            <p:ph type="sldNum" idx="12"/>
          </p:nvPr>
        </p:nvSpPr>
        <p:spPr/>
        <p:txBody>
          <a:bodyPr/>
          <a:lstStyle/>
          <a:p>
            <a:fld id="{00000000-1234-1234-1234-123412341234}" type="slidenum">
              <a:rPr lang="en" smtClean="0"/>
              <a:pPr/>
              <a:t>10</a:t>
            </a:fld>
            <a:endParaRPr lang="en"/>
          </a:p>
        </p:txBody>
      </p:sp>
      <p:graphicFrame>
        <p:nvGraphicFramePr>
          <p:cNvPr id="4" name="Table 4">
            <a:extLst>
              <a:ext uri="{FF2B5EF4-FFF2-40B4-BE49-F238E27FC236}">
                <a16:creationId xmlns:a16="http://schemas.microsoft.com/office/drawing/2014/main" id="{A05EDA57-C495-5EE1-B5C8-9BE59706C28F}"/>
              </a:ext>
            </a:extLst>
          </p:cNvPr>
          <p:cNvGraphicFramePr>
            <a:graphicFrameLocks noGrp="1"/>
          </p:cNvGraphicFramePr>
          <p:nvPr>
            <p:extLst>
              <p:ext uri="{D42A27DB-BD31-4B8C-83A1-F6EECF244321}">
                <p14:modId xmlns:p14="http://schemas.microsoft.com/office/powerpoint/2010/main" val="2840863382"/>
              </p:ext>
            </p:extLst>
          </p:nvPr>
        </p:nvGraphicFramePr>
        <p:xfrm>
          <a:off x="1229433" y="1808522"/>
          <a:ext cx="9497832" cy="2073023"/>
        </p:xfrm>
        <a:graphic>
          <a:graphicData uri="http://schemas.openxmlformats.org/drawingml/2006/table">
            <a:tbl>
              <a:tblPr firstRow="1" bandRow="1">
                <a:tableStyleId>{5C22544A-7EE6-4342-B048-85BDC9FD1C3A}</a:tableStyleId>
              </a:tblPr>
              <a:tblGrid>
                <a:gridCol w="1582972">
                  <a:extLst>
                    <a:ext uri="{9D8B030D-6E8A-4147-A177-3AD203B41FA5}">
                      <a16:colId xmlns:a16="http://schemas.microsoft.com/office/drawing/2014/main" val="2077118224"/>
                    </a:ext>
                  </a:extLst>
                </a:gridCol>
                <a:gridCol w="1582972">
                  <a:extLst>
                    <a:ext uri="{9D8B030D-6E8A-4147-A177-3AD203B41FA5}">
                      <a16:colId xmlns:a16="http://schemas.microsoft.com/office/drawing/2014/main" val="1336480031"/>
                    </a:ext>
                  </a:extLst>
                </a:gridCol>
                <a:gridCol w="1582972">
                  <a:extLst>
                    <a:ext uri="{9D8B030D-6E8A-4147-A177-3AD203B41FA5}">
                      <a16:colId xmlns:a16="http://schemas.microsoft.com/office/drawing/2014/main" val="3402655114"/>
                    </a:ext>
                  </a:extLst>
                </a:gridCol>
                <a:gridCol w="1582972">
                  <a:extLst>
                    <a:ext uri="{9D8B030D-6E8A-4147-A177-3AD203B41FA5}">
                      <a16:colId xmlns:a16="http://schemas.microsoft.com/office/drawing/2014/main" val="1517782163"/>
                    </a:ext>
                  </a:extLst>
                </a:gridCol>
                <a:gridCol w="1582972">
                  <a:extLst>
                    <a:ext uri="{9D8B030D-6E8A-4147-A177-3AD203B41FA5}">
                      <a16:colId xmlns:a16="http://schemas.microsoft.com/office/drawing/2014/main" val="713360579"/>
                    </a:ext>
                  </a:extLst>
                </a:gridCol>
                <a:gridCol w="1582972">
                  <a:extLst>
                    <a:ext uri="{9D8B030D-6E8A-4147-A177-3AD203B41FA5}">
                      <a16:colId xmlns:a16="http://schemas.microsoft.com/office/drawing/2014/main" val="1536243852"/>
                    </a:ext>
                  </a:extLst>
                </a:gridCol>
              </a:tblGrid>
              <a:tr h="725365">
                <a:tc>
                  <a:txBody>
                    <a:bodyPr/>
                    <a:lstStyle/>
                    <a:p>
                      <a:pPr algn="ctr"/>
                      <a:r>
                        <a:rPr lang="en-US" dirty="0"/>
                        <a:t>Jar </a:t>
                      </a:r>
                      <a:endParaRPr lang="en-SG" dirty="0"/>
                    </a:p>
                  </a:txBody>
                  <a:tcPr anchor="ctr"/>
                </a:tc>
                <a:tc>
                  <a:txBody>
                    <a:bodyPr/>
                    <a:lstStyle/>
                    <a:p>
                      <a:pPr algn="ctr"/>
                      <a:r>
                        <a:rPr lang="en-US" dirty="0"/>
                        <a:t>CaCl2 dosage (ppm)</a:t>
                      </a:r>
                      <a:endParaRPr lang="en-SG" dirty="0"/>
                    </a:p>
                  </a:txBody>
                  <a:tcPr anchor="ctr"/>
                </a:tc>
                <a:tc>
                  <a:txBody>
                    <a:bodyPr/>
                    <a:lstStyle/>
                    <a:p>
                      <a:pPr algn="ctr"/>
                      <a:r>
                        <a:rPr lang="en-US" dirty="0"/>
                        <a:t>NaOH dosage (ppm)</a:t>
                      </a:r>
                      <a:endParaRPr lang="en-SG" dirty="0"/>
                    </a:p>
                  </a:txBody>
                  <a:tcPr anchor="ctr"/>
                </a:tc>
                <a:tc>
                  <a:txBody>
                    <a:bodyPr/>
                    <a:lstStyle/>
                    <a:p>
                      <a:pPr algn="ctr"/>
                      <a:r>
                        <a:rPr lang="en-SG" dirty="0"/>
                        <a:t>Weight of Wet Sludge (g)</a:t>
                      </a:r>
                    </a:p>
                  </a:txBody>
                  <a:tcPr anchor="ctr"/>
                </a:tc>
                <a:tc>
                  <a:txBody>
                    <a:bodyPr/>
                    <a:lstStyle/>
                    <a:p>
                      <a:pPr algn="ctr"/>
                      <a:r>
                        <a:rPr lang="en-SG" dirty="0"/>
                        <a:t>Weight of Dry Sludge (g)</a:t>
                      </a:r>
                    </a:p>
                  </a:txBody>
                  <a:tcPr anchor="ctr"/>
                </a:tc>
                <a:tc>
                  <a:txBody>
                    <a:bodyPr/>
                    <a:lstStyle/>
                    <a:p>
                      <a:pPr algn="ctr"/>
                      <a:r>
                        <a:rPr lang="en-SG" dirty="0"/>
                        <a:t>Moisture Content of Wet Sludge</a:t>
                      </a:r>
                    </a:p>
                  </a:txBody>
                  <a:tcPr anchor="ctr"/>
                </a:tc>
                <a:extLst>
                  <a:ext uri="{0D108BD9-81ED-4DB2-BD59-A6C34878D82A}">
                    <a16:rowId xmlns:a16="http://schemas.microsoft.com/office/drawing/2014/main" val="1368696735"/>
                  </a:ext>
                </a:extLst>
              </a:tr>
              <a:tr h="370840">
                <a:tc>
                  <a:txBody>
                    <a:bodyPr/>
                    <a:lstStyle/>
                    <a:p>
                      <a:pPr algn="ctr"/>
                      <a:r>
                        <a:rPr lang="en-US" dirty="0"/>
                        <a:t>1</a:t>
                      </a:r>
                      <a:endParaRPr lang="en-SG" dirty="0"/>
                    </a:p>
                  </a:txBody>
                  <a:tcPr anchor="ctr"/>
                </a:tc>
                <a:tc>
                  <a:txBody>
                    <a:bodyPr/>
                    <a:lstStyle/>
                    <a:p>
                      <a:pPr algn="ctr"/>
                      <a:r>
                        <a:rPr lang="en-US" dirty="0"/>
                        <a:t>2500</a:t>
                      </a:r>
                      <a:endParaRPr lang="en-SG" dirty="0"/>
                    </a:p>
                  </a:txBody>
                  <a:tcPr anchor="ctr"/>
                </a:tc>
                <a:tc>
                  <a:txBody>
                    <a:bodyPr/>
                    <a:lstStyle/>
                    <a:p>
                      <a:pPr algn="ctr"/>
                      <a:r>
                        <a:rPr lang="en-US" dirty="0"/>
                        <a:t>450</a:t>
                      </a:r>
                      <a:endParaRPr lang="en-SG" dirty="0"/>
                    </a:p>
                  </a:txBody>
                  <a:tcPr anchor="ctr"/>
                </a:tc>
                <a:tc>
                  <a:txBody>
                    <a:bodyPr/>
                    <a:lstStyle/>
                    <a:p>
                      <a:pPr algn="ctr"/>
                      <a:r>
                        <a:rPr lang="en-SG" dirty="0"/>
                        <a:t>6.108</a:t>
                      </a:r>
                    </a:p>
                  </a:txBody>
                  <a:tcPr anchor="ctr"/>
                </a:tc>
                <a:tc rowSpan="3" gridSpan="2">
                  <a:txBody>
                    <a:bodyPr/>
                    <a:lstStyle/>
                    <a:p>
                      <a:pPr algn="ctr"/>
                      <a:r>
                        <a:rPr lang="en-SG" dirty="0"/>
                        <a:t>Sludge was not dried for this testing, as there is very little to be obtained.</a:t>
                      </a:r>
                    </a:p>
                  </a:txBody>
                  <a:tcPr anchor="ctr"/>
                </a:tc>
                <a:tc rowSpan="3" hMerge="1">
                  <a:txBody>
                    <a:bodyPr/>
                    <a:lstStyle/>
                    <a:p>
                      <a:pPr algn="ctr"/>
                      <a:endParaRPr lang="en-SG" dirty="0"/>
                    </a:p>
                  </a:txBody>
                  <a:tcPr anchor="ct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3000</a:t>
                      </a:r>
                      <a:endParaRPr lang="en-SG" dirty="0"/>
                    </a:p>
                  </a:txBody>
                  <a:tcPr anchor="ctr"/>
                </a:tc>
                <a:tc>
                  <a:txBody>
                    <a:bodyPr/>
                    <a:lstStyle/>
                    <a:p>
                      <a:pPr algn="ctr"/>
                      <a:r>
                        <a:rPr lang="en-US" dirty="0"/>
                        <a:t>440</a:t>
                      </a:r>
                      <a:endParaRPr lang="en-SG" dirty="0"/>
                    </a:p>
                  </a:txBody>
                  <a:tcPr anchor="ctr"/>
                </a:tc>
                <a:tc>
                  <a:txBody>
                    <a:bodyPr/>
                    <a:lstStyle/>
                    <a:p>
                      <a:pPr algn="ctr"/>
                      <a:r>
                        <a:rPr lang="en-SG" dirty="0"/>
                        <a:t>4.003</a:t>
                      </a:r>
                    </a:p>
                  </a:txBody>
                  <a:tcPr anchor="ctr"/>
                </a:tc>
                <a:tc gridSpan="2" vMerge="1">
                  <a:txBody>
                    <a:bodyPr/>
                    <a:lstStyle/>
                    <a:p>
                      <a:pPr algn="ctr"/>
                      <a:endParaRPr lang="en-SG" dirty="0"/>
                    </a:p>
                  </a:txBody>
                  <a:tcPr anchor="ctr"/>
                </a:tc>
                <a:tc hMerge="1" vMerge="1">
                  <a:txBody>
                    <a:bodyPr/>
                    <a:lstStyle/>
                    <a:p>
                      <a:pPr algn="ctr"/>
                      <a:endParaRPr lang="en-SG" dirty="0"/>
                    </a:p>
                  </a:txBody>
                  <a:tcPr anchor="ctr"/>
                </a:tc>
                <a:extLst>
                  <a:ext uri="{0D108BD9-81ED-4DB2-BD59-A6C34878D82A}">
                    <a16:rowId xmlns:a16="http://schemas.microsoft.com/office/drawing/2014/main" val="1461198712"/>
                  </a:ext>
                </a:extLst>
              </a:tr>
              <a:tr h="370840">
                <a:tc>
                  <a:txBody>
                    <a:bodyPr/>
                    <a:lstStyle/>
                    <a:p>
                      <a:pPr algn="ctr"/>
                      <a:r>
                        <a:rPr lang="en-US" dirty="0"/>
                        <a:t>3</a:t>
                      </a:r>
                      <a:endParaRPr lang="en-SG" dirty="0"/>
                    </a:p>
                  </a:txBody>
                  <a:tcPr anchor="ctr"/>
                </a:tc>
                <a:tc>
                  <a:txBody>
                    <a:bodyPr/>
                    <a:lstStyle/>
                    <a:p>
                      <a:pPr algn="ctr"/>
                      <a:r>
                        <a:rPr lang="en-US" dirty="0"/>
                        <a:t>4000</a:t>
                      </a:r>
                      <a:endParaRPr lang="en-SG" dirty="0"/>
                    </a:p>
                  </a:txBody>
                  <a:tcPr anchor="ctr"/>
                </a:tc>
                <a:tc>
                  <a:txBody>
                    <a:bodyPr/>
                    <a:lstStyle/>
                    <a:p>
                      <a:pPr algn="ctr"/>
                      <a:r>
                        <a:rPr lang="en-US" dirty="0"/>
                        <a:t>450</a:t>
                      </a:r>
                      <a:endParaRPr lang="en-SG" dirty="0"/>
                    </a:p>
                  </a:txBody>
                  <a:tcPr anchor="ctr"/>
                </a:tc>
                <a:tc>
                  <a:txBody>
                    <a:bodyPr/>
                    <a:lstStyle/>
                    <a:p>
                      <a:pPr algn="ctr"/>
                      <a:r>
                        <a:rPr lang="en-SG" dirty="0"/>
                        <a:t>4.141</a:t>
                      </a:r>
                    </a:p>
                  </a:txBody>
                  <a:tcPr anchor="ctr"/>
                </a:tc>
                <a:tc gridSpan="2" vMerge="1">
                  <a:txBody>
                    <a:bodyPr/>
                    <a:lstStyle/>
                    <a:p>
                      <a:pPr algn="ctr"/>
                      <a:endParaRPr lang="en-SG" dirty="0"/>
                    </a:p>
                  </a:txBody>
                  <a:tcPr anchor="ctr"/>
                </a:tc>
                <a:tc hMerge="1" vMerge="1">
                  <a:txBody>
                    <a:bodyPr/>
                    <a:lstStyle/>
                    <a:p>
                      <a:pPr algn="ctr"/>
                      <a:endParaRPr lang="en-SG" dirty="0"/>
                    </a:p>
                  </a:txBody>
                  <a:tcPr anchor="ctr"/>
                </a:tc>
                <a:extLst>
                  <a:ext uri="{0D108BD9-81ED-4DB2-BD59-A6C34878D82A}">
                    <a16:rowId xmlns:a16="http://schemas.microsoft.com/office/drawing/2014/main" val="17998774"/>
                  </a:ext>
                </a:extLst>
              </a:tr>
            </a:tbl>
          </a:graphicData>
        </a:graphic>
      </p:graphicFrame>
      <p:sp>
        <p:nvSpPr>
          <p:cNvPr id="8" name="Title 1">
            <a:extLst>
              <a:ext uri="{FF2B5EF4-FFF2-40B4-BE49-F238E27FC236}">
                <a16:creationId xmlns:a16="http://schemas.microsoft.com/office/drawing/2014/main" id="{4594C4F8-5046-E735-CDB8-5EA3982D63DD}"/>
              </a:ext>
            </a:extLst>
          </p:cNvPr>
          <p:cNvSpPr>
            <a:spLocks noGrp="1"/>
          </p:cNvSpPr>
          <p:nvPr>
            <p:ph type="title"/>
          </p:nvPr>
        </p:nvSpPr>
        <p:spPr>
          <a:xfrm>
            <a:off x="1229435" y="240555"/>
            <a:ext cx="8035600" cy="1084000"/>
          </a:xfrm>
        </p:spPr>
        <p:txBody>
          <a:bodyPr/>
          <a:lstStyle/>
          <a:p>
            <a:r>
              <a:rPr lang="en-SG" dirty="0"/>
              <a:t>Scheme 2A: Jar testing of HFW pump discharge with CaCl2 and NaOH pH adjustment</a:t>
            </a:r>
          </a:p>
        </p:txBody>
      </p:sp>
      <p:sp>
        <p:nvSpPr>
          <p:cNvPr id="9" name="TextBox 8">
            <a:extLst>
              <a:ext uri="{FF2B5EF4-FFF2-40B4-BE49-F238E27FC236}">
                <a16:creationId xmlns:a16="http://schemas.microsoft.com/office/drawing/2014/main" id="{2CCA2796-F53D-3C54-06D8-FA07C9A644CB}"/>
              </a:ext>
            </a:extLst>
          </p:cNvPr>
          <p:cNvSpPr txBox="1"/>
          <p:nvPr/>
        </p:nvSpPr>
        <p:spPr>
          <a:xfrm>
            <a:off x="1229435" y="1439190"/>
            <a:ext cx="7661072" cy="369332"/>
          </a:xfrm>
          <a:prstGeom prst="rect">
            <a:avLst/>
          </a:prstGeom>
          <a:noFill/>
        </p:spPr>
        <p:txBody>
          <a:bodyPr wrap="none" rtlCol="0">
            <a:spAutoFit/>
          </a:bodyPr>
          <a:lstStyle/>
          <a:p>
            <a:r>
              <a:rPr lang="en-US" dirty="0"/>
              <a:t>Sludge collected from vacuum filtration, discarded as no solids are visible.</a:t>
            </a:r>
            <a:endParaRPr lang="en-SG" dirty="0"/>
          </a:p>
        </p:txBody>
      </p:sp>
    </p:spTree>
    <p:extLst>
      <p:ext uri="{BB962C8B-B14F-4D97-AF65-F5344CB8AC3E}">
        <p14:creationId xmlns:p14="http://schemas.microsoft.com/office/powerpoint/2010/main" val="12551434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11</a:t>
            </a:fld>
            <a:endParaRPr lang="en"/>
          </a:p>
        </p:txBody>
      </p:sp>
      <p:sp>
        <p:nvSpPr>
          <p:cNvPr id="11" name="TextBox 10">
            <a:extLst>
              <a:ext uri="{FF2B5EF4-FFF2-40B4-BE49-F238E27FC236}">
                <a16:creationId xmlns:a16="http://schemas.microsoft.com/office/drawing/2014/main" id="{ADEC06DB-7157-4973-B1FF-6BDF4719A234}"/>
              </a:ext>
            </a:extLst>
          </p:cNvPr>
          <p:cNvSpPr txBox="1"/>
          <p:nvPr/>
        </p:nvSpPr>
        <p:spPr>
          <a:xfrm>
            <a:off x="205564" y="4677050"/>
            <a:ext cx="3657600" cy="923330"/>
          </a:xfrm>
          <a:prstGeom prst="rect">
            <a:avLst/>
          </a:prstGeom>
          <a:noFill/>
        </p:spPr>
        <p:txBody>
          <a:bodyPr wrap="square" rtlCol="0">
            <a:spAutoFit/>
          </a:bodyPr>
          <a:lstStyle/>
          <a:p>
            <a:r>
              <a:rPr lang="en-US" dirty="0"/>
              <a:t>Jar 1 and 2 filled with 500mL of HFW Supernatant treated with 2500 ppm and 3000 ppm CaCl2</a:t>
            </a:r>
            <a:endParaRPr lang="en-SG" dirty="0"/>
          </a:p>
        </p:txBody>
      </p:sp>
      <p:sp>
        <p:nvSpPr>
          <p:cNvPr id="13" name="TextBox 12">
            <a:extLst>
              <a:ext uri="{FF2B5EF4-FFF2-40B4-BE49-F238E27FC236}">
                <a16:creationId xmlns:a16="http://schemas.microsoft.com/office/drawing/2014/main" id="{7297E83F-76A1-4835-8C35-552464489596}"/>
              </a:ext>
            </a:extLst>
          </p:cNvPr>
          <p:cNvSpPr txBox="1"/>
          <p:nvPr/>
        </p:nvSpPr>
        <p:spPr>
          <a:xfrm>
            <a:off x="4267201" y="4677050"/>
            <a:ext cx="3657600" cy="923330"/>
          </a:xfrm>
          <a:prstGeom prst="rect">
            <a:avLst/>
          </a:prstGeom>
          <a:noFill/>
        </p:spPr>
        <p:txBody>
          <a:bodyPr wrap="square" rtlCol="0">
            <a:spAutoFit/>
          </a:bodyPr>
          <a:lstStyle/>
          <a:p>
            <a:r>
              <a:rPr lang="en-US" dirty="0"/>
              <a:t>Additional 1000 ppm of CaCl2 was added to both jars for 2</a:t>
            </a:r>
            <a:r>
              <a:rPr lang="en-US" baseline="30000" dirty="0"/>
              <a:t>nd</a:t>
            </a:r>
            <a:r>
              <a:rPr lang="en-US" dirty="0"/>
              <a:t> step precipitation. </a:t>
            </a:r>
            <a:endParaRPr lang="en-SG" dirty="0"/>
          </a:p>
        </p:txBody>
      </p:sp>
      <p:sp>
        <p:nvSpPr>
          <p:cNvPr id="16" name="TextBox 15">
            <a:extLst>
              <a:ext uri="{FF2B5EF4-FFF2-40B4-BE49-F238E27FC236}">
                <a16:creationId xmlns:a16="http://schemas.microsoft.com/office/drawing/2014/main" id="{6B6B9304-FD99-4A67-903E-DE6D436E576C}"/>
              </a:ext>
            </a:extLst>
          </p:cNvPr>
          <p:cNvSpPr txBox="1"/>
          <p:nvPr/>
        </p:nvSpPr>
        <p:spPr>
          <a:xfrm>
            <a:off x="8328836" y="4677050"/>
            <a:ext cx="3657600" cy="1200329"/>
          </a:xfrm>
          <a:prstGeom prst="rect">
            <a:avLst/>
          </a:prstGeom>
          <a:noFill/>
        </p:spPr>
        <p:txBody>
          <a:bodyPr wrap="square" rtlCol="0">
            <a:spAutoFit/>
          </a:bodyPr>
          <a:lstStyle/>
          <a:p>
            <a:r>
              <a:rPr lang="en-US" dirty="0"/>
              <a:t>Solution with added flocculant (</a:t>
            </a:r>
            <a:r>
              <a:rPr lang="en-US" dirty="0" err="1"/>
              <a:t>Flopam</a:t>
            </a:r>
            <a:r>
              <a:rPr lang="en-US" dirty="0"/>
              <a:t> AN 905 SH). Precipitates clumped and settled after the addition of flocculant. </a:t>
            </a:r>
            <a:endParaRPr lang="en-SG" dirty="0"/>
          </a:p>
        </p:txBody>
      </p:sp>
      <p:pic>
        <p:nvPicPr>
          <p:cNvPr id="5" name="Picture 4" descr="A picture containing table, indoor, counter, beverage&#10;&#10;Description automatically generated">
            <a:extLst>
              <a:ext uri="{FF2B5EF4-FFF2-40B4-BE49-F238E27FC236}">
                <a16:creationId xmlns:a16="http://schemas.microsoft.com/office/drawing/2014/main" id="{45909AC3-D4E9-3BEB-FB3C-2402464E451E}"/>
              </a:ext>
            </a:extLst>
          </p:cNvPr>
          <p:cNvPicPr>
            <a:picLocks noChangeAspect="1"/>
          </p:cNvPicPr>
          <p:nvPr/>
        </p:nvPicPr>
        <p:blipFill rotWithShape="1">
          <a:blip r:embed="rId3">
            <a:extLst>
              <a:ext uri="{28A0092B-C50C-407E-A947-70E740481C1C}">
                <a14:useLocalDpi xmlns:a14="http://schemas.microsoft.com/office/drawing/2010/main" val="0"/>
              </a:ext>
            </a:extLst>
          </a:blip>
          <a:srcRect l="8477" t="6262" b="18865"/>
          <a:stretch/>
        </p:blipFill>
        <p:spPr>
          <a:xfrm>
            <a:off x="8328836" y="2343649"/>
            <a:ext cx="3472623" cy="2130654"/>
          </a:xfrm>
          <a:prstGeom prst="rect">
            <a:avLst/>
          </a:prstGeom>
        </p:spPr>
      </p:pic>
      <p:pic>
        <p:nvPicPr>
          <p:cNvPr id="8" name="Picture 7" descr="A picture containing text, indoor, counter, kitchen appliance&#10;&#10;Description automatically generated">
            <a:extLst>
              <a:ext uri="{FF2B5EF4-FFF2-40B4-BE49-F238E27FC236}">
                <a16:creationId xmlns:a16="http://schemas.microsoft.com/office/drawing/2014/main" id="{FDCC40A0-C95F-0448-C066-093CED4D7107}"/>
              </a:ext>
            </a:extLst>
          </p:cNvPr>
          <p:cNvPicPr>
            <a:picLocks noChangeAspect="1"/>
          </p:cNvPicPr>
          <p:nvPr/>
        </p:nvPicPr>
        <p:blipFill rotWithShape="1">
          <a:blip r:embed="rId4">
            <a:extLst>
              <a:ext uri="{28A0092B-C50C-407E-A947-70E740481C1C}">
                <a14:useLocalDpi xmlns:a14="http://schemas.microsoft.com/office/drawing/2010/main" val="0"/>
              </a:ext>
            </a:extLst>
          </a:blip>
          <a:srcRect l="22090" t="38203" r="17990" b="9581"/>
          <a:stretch/>
        </p:blipFill>
        <p:spPr>
          <a:xfrm>
            <a:off x="171489" y="2331202"/>
            <a:ext cx="3335867" cy="2143101"/>
          </a:xfrm>
          <a:prstGeom prst="rect">
            <a:avLst/>
          </a:prstGeom>
        </p:spPr>
      </p:pic>
      <p:pic>
        <p:nvPicPr>
          <p:cNvPr id="12" name="Picture 11" descr="A picture containing text, indoor, vessel, counter&#10;&#10;Description automatically generated">
            <a:extLst>
              <a:ext uri="{FF2B5EF4-FFF2-40B4-BE49-F238E27FC236}">
                <a16:creationId xmlns:a16="http://schemas.microsoft.com/office/drawing/2014/main" id="{9CCA5763-D120-7A5D-3A9A-600FE211826A}"/>
              </a:ext>
            </a:extLst>
          </p:cNvPr>
          <p:cNvPicPr>
            <a:picLocks noChangeAspect="1"/>
          </p:cNvPicPr>
          <p:nvPr/>
        </p:nvPicPr>
        <p:blipFill rotWithShape="1">
          <a:blip r:embed="rId5">
            <a:extLst>
              <a:ext uri="{28A0092B-C50C-407E-A947-70E740481C1C}">
                <a14:useLocalDpi xmlns:a14="http://schemas.microsoft.com/office/drawing/2010/main" val="0"/>
              </a:ext>
            </a:extLst>
          </a:blip>
          <a:srcRect t="9635"/>
          <a:stretch/>
        </p:blipFill>
        <p:spPr>
          <a:xfrm>
            <a:off x="4438689" y="2331202"/>
            <a:ext cx="3143791" cy="2130653"/>
          </a:xfrm>
          <a:prstGeom prst="rect">
            <a:avLst/>
          </a:prstGeom>
        </p:spPr>
      </p:pic>
      <p:sp>
        <p:nvSpPr>
          <p:cNvPr id="18" name="Title 1">
            <a:extLst>
              <a:ext uri="{FF2B5EF4-FFF2-40B4-BE49-F238E27FC236}">
                <a16:creationId xmlns:a16="http://schemas.microsoft.com/office/drawing/2014/main" id="{824FD848-4AE3-C4F6-25D3-D73D1AAA486D}"/>
              </a:ext>
            </a:extLst>
          </p:cNvPr>
          <p:cNvSpPr>
            <a:spLocks noGrp="1"/>
          </p:cNvSpPr>
          <p:nvPr>
            <p:ph type="title"/>
          </p:nvPr>
        </p:nvSpPr>
        <p:spPr>
          <a:xfrm>
            <a:off x="1229435" y="240555"/>
            <a:ext cx="8035600" cy="1084000"/>
          </a:xfrm>
        </p:spPr>
        <p:txBody>
          <a:bodyPr/>
          <a:lstStyle/>
          <a:p>
            <a:r>
              <a:rPr lang="en-SG" dirty="0"/>
              <a:t>Scheme 2B: Jar testing of treated water in 2A with CaCl2 </a:t>
            </a:r>
            <a:br>
              <a:rPr lang="en-SG" dirty="0"/>
            </a:br>
            <a:r>
              <a:rPr lang="en-SG" dirty="0"/>
              <a:t>(2 step precipitation)</a:t>
            </a:r>
          </a:p>
        </p:txBody>
      </p:sp>
    </p:spTree>
    <p:extLst>
      <p:ext uri="{BB962C8B-B14F-4D97-AF65-F5344CB8AC3E}">
        <p14:creationId xmlns:p14="http://schemas.microsoft.com/office/powerpoint/2010/main" val="14679613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12</a:t>
            </a:fld>
            <a:endParaRPr lang="en"/>
          </a:p>
        </p:txBody>
      </p:sp>
      <p:graphicFrame>
        <p:nvGraphicFramePr>
          <p:cNvPr id="4" name="Table 4">
            <a:extLst>
              <a:ext uri="{FF2B5EF4-FFF2-40B4-BE49-F238E27FC236}">
                <a16:creationId xmlns:a16="http://schemas.microsoft.com/office/drawing/2014/main" id="{3343AF2C-A8C3-4201-827A-B2E6B0F5F79F}"/>
              </a:ext>
            </a:extLst>
          </p:cNvPr>
          <p:cNvGraphicFramePr>
            <a:graphicFrameLocks noGrp="1"/>
          </p:cNvGraphicFramePr>
          <p:nvPr>
            <p:extLst>
              <p:ext uri="{D42A27DB-BD31-4B8C-83A1-F6EECF244321}">
                <p14:modId xmlns:p14="http://schemas.microsoft.com/office/powerpoint/2010/main" val="726965282"/>
              </p:ext>
            </p:extLst>
          </p:nvPr>
        </p:nvGraphicFramePr>
        <p:xfrm>
          <a:off x="1229435" y="1808522"/>
          <a:ext cx="8128002" cy="1697039"/>
        </p:xfrm>
        <a:graphic>
          <a:graphicData uri="http://schemas.openxmlformats.org/drawingml/2006/table">
            <a:tbl>
              <a:tblPr firstRow="1" bandRow="1">
                <a:tableStyleId>{5C22544A-7EE6-4342-B048-85BDC9FD1C3A}</a:tableStyleId>
              </a:tblPr>
              <a:tblGrid>
                <a:gridCol w="1081965">
                  <a:extLst>
                    <a:ext uri="{9D8B030D-6E8A-4147-A177-3AD203B41FA5}">
                      <a16:colId xmlns:a16="http://schemas.microsoft.com/office/drawing/2014/main" val="2077118224"/>
                    </a:ext>
                  </a:extLst>
                </a:gridCol>
                <a:gridCol w="1627369">
                  <a:extLst>
                    <a:ext uri="{9D8B030D-6E8A-4147-A177-3AD203B41FA5}">
                      <a16:colId xmlns:a16="http://schemas.microsoft.com/office/drawing/2014/main" val="1336480031"/>
                    </a:ext>
                  </a:extLst>
                </a:gridCol>
                <a:gridCol w="1354667">
                  <a:extLst>
                    <a:ext uri="{9D8B030D-6E8A-4147-A177-3AD203B41FA5}">
                      <a16:colId xmlns:a16="http://schemas.microsoft.com/office/drawing/2014/main" val="1141851697"/>
                    </a:ext>
                  </a:extLst>
                </a:gridCol>
                <a:gridCol w="1354667">
                  <a:extLst>
                    <a:ext uri="{9D8B030D-6E8A-4147-A177-3AD203B41FA5}">
                      <a16:colId xmlns:a16="http://schemas.microsoft.com/office/drawing/2014/main" val="1724298772"/>
                    </a:ext>
                  </a:extLst>
                </a:gridCol>
                <a:gridCol w="1354667">
                  <a:extLst>
                    <a:ext uri="{9D8B030D-6E8A-4147-A177-3AD203B41FA5}">
                      <a16:colId xmlns:a16="http://schemas.microsoft.com/office/drawing/2014/main" val="1522809040"/>
                    </a:ext>
                  </a:extLst>
                </a:gridCol>
                <a:gridCol w="1354667">
                  <a:extLst>
                    <a:ext uri="{9D8B030D-6E8A-4147-A177-3AD203B41FA5}">
                      <a16:colId xmlns:a16="http://schemas.microsoft.com/office/drawing/2014/main" val="1463155663"/>
                    </a:ext>
                  </a:extLst>
                </a:gridCol>
              </a:tblGrid>
              <a:tr h="354525">
                <a:tc rowSpan="2">
                  <a:txBody>
                    <a:bodyPr/>
                    <a:lstStyle/>
                    <a:p>
                      <a:pPr algn="ctr"/>
                      <a:r>
                        <a:rPr lang="en-US" dirty="0"/>
                        <a:t>Jar </a:t>
                      </a:r>
                      <a:endParaRPr lang="en-SG" dirty="0"/>
                    </a:p>
                  </a:txBody>
                  <a:tcPr anchor="ctr"/>
                </a:tc>
                <a:tc rowSpan="2">
                  <a:txBody>
                    <a:bodyPr/>
                    <a:lstStyle/>
                    <a:p>
                      <a:pPr algn="ctr"/>
                      <a:r>
                        <a:rPr lang="en-US" dirty="0"/>
                        <a:t>CaCl2 dosage (ppm)</a:t>
                      </a:r>
                      <a:endParaRPr lang="en-SG" dirty="0"/>
                    </a:p>
                  </a:txBody>
                  <a:tcPr anchor="ctr"/>
                </a:tc>
                <a:tc rowSpan="2">
                  <a:txBody>
                    <a:bodyPr/>
                    <a:lstStyle/>
                    <a:p>
                      <a:pPr algn="ctr"/>
                      <a:r>
                        <a:rPr lang="en-SG" dirty="0"/>
                        <a:t>NaOH dosage (ppm)</a:t>
                      </a:r>
                    </a:p>
                  </a:txBody>
                  <a:tcPr anchor="ctr"/>
                </a:tc>
                <a:tc gridSpan="3">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extLst>
                  <a:ext uri="{0D108BD9-81ED-4DB2-BD59-A6C34878D82A}">
                    <a16:rowId xmlns:a16="http://schemas.microsoft.com/office/drawing/2014/main" val="1368696735"/>
                  </a:ext>
                </a:extLst>
              </a:tr>
              <a:tr h="370840">
                <a:tc vMerge="1">
                  <a:txBody>
                    <a:bodyPr/>
                    <a:lstStyle/>
                    <a:p>
                      <a:endParaRPr lang="en-SG" dirty="0"/>
                    </a:p>
                  </a:txBody>
                  <a:tcPr/>
                </a:tc>
                <a:tc vMerge="1">
                  <a:txBody>
                    <a:bodyPr/>
                    <a:lstStyle/>
                    <a:p>
                      <a:endParaRPr lang="en-SG"/>
                    </a:p>
                  </a:txBody>
                  <a:tcPr/>
                </a:tc>
                <a:tc vMerge="1">
                  <a:txBody>
                    <a:bodyPr/>
                    <a:lstStyle/>
                    <a:p>
                      <a:endParaRPr lang="en-SG"/>
                    </a:p>
                  </a:txBody>
                  <a:tcPr/>
                </a:tc>
                <a:tc>
                  <a:txBody>
                    <a:bodyPr/>
                    <a:lstStyle/>
                    <a:p>
                      <a:pPr algn="ctr"/>
                      <a:r>
                        <a:rPr lang="en-US" dirty="0"/>
                        <a:t>t = 0 min</a:t>
                      </a:r>
                      <a:endParaRPr lang="en-SG" dirty="0"/>
                    </a:p>
                  </a:txBody>
                  <a:tcPr anchor="ctr"/>
                </a:tc>
                <a:tc>
                  <a:txBody>
                    <a:bodyPr/>
                    <a:lstStyle/>
                    <a:p>
                      <a:pPr algn="ctr"/>
                      <a:r>
                        <a:rPr lang="en-US" dirty="0"/>
                        <a:t>t = 15 min  </a:t>
                      </a:r>
                      <a:endParaRPr lang="en-SG" dirty="0"/>
                    </a:p>
                  </a:txBody>
                  <a:tcPr anchor="ctr"/>
                </a:tc>
                <a:tc>
                  <a:txBody>
                    <a:bodyPr/>
                    <a:lstStyle/>
                    <a:p>
                      <a:pPr algn="ctr"/>
                      <a:r>
                        <a:rPr lang="en-US" dirty="0"/>
                        <a:t>t = 30 min </a:t>
                      </a:r>
                      <a:endParaRPr lang="en-SG" dirty="0"/>
                    </a:p>
                  </a:txBody>
                  <a:tcPr anchor="ctr"/>
                </a:tc>
                <a:extLst>
                  <a:ext uri="{0D108BD9-81ED-4DB2-BD59-A6C34878D82A}">
                    <a16:rowId xmlns:a16="http://schemas.microsoft.com/office/drawing/2014/main" val="1728254030"/>
                  </a:ext>
                </a:extLst>
              </a:tr>
              <a:tr h="370840">
                <a:tc>
                  <a:txBody>
                    <a:bodyPr/>
                    <a:lstStyle/>
                    <a:p>
                      <a:pPr algn="ctr"/>
                      <a:r>
                        <a:rPr lang="en-US" dirty="0"/>
                        <a:t>1</a:t>
                      </a:r>
                      <a:endParaRPr lang="en-SG" dirty="0"/>
                    </a:p>
                  </a:txBody>
                  <a:tcPr anchor="ctr"/>
                </a:tc>
                <a:tc>
                  <a:txBody>
                    <a:bodyPr/>
                    <a:lstStyle/>
                    <a:p>
                      <a:pPr algn="ctr"/>
                      <a:r>
                        <a:rPr lang="en-US" dirty="0"/>
                        <a:t>2500 + 1000</a:t>
                      </a:r>
                      <a:endParaRPr lang="en-SG" dirty="0"/>
                    </a:p>
                  </a:txBody>
                  <a:tcPr anchor="ctr"/>
                </a:tc>
                <a:tc>
                  <a:txBody>
                    <a:bodyPr/>
                    <a:lstStyle/>
                    <a:p>
                      <a:pPr algn="ctr"/>
                      <a:r>
                        <a:rPr lang="en-SG" dirty="0"/>
                        <a:t>450</a:t>
                      </a:r>
                    </a:p>
                  </a:txBody>
                  <a:tcPr anchor="ctr"/>
                </a:tc>
                <a:tc>
                  <a:txBody>
                    <a:bodyPr/>
                    <a:lstStyle/>
                    <a:p>
                      <a:pPr algn="ctr"/>
                      <a:r>
                        <a:rPr lang="en-SG" dirty="0"/>
                        <a:t>7.3</a:t>
                      </a:r>
                    </a:p>
                  </a:txBody>
                  <a:tcPr anchor="ctr"/>
                </a:tc>
                <a:tc>
                  <a:txBody>
                    <a:bodyPr/>
                    <a:lstStyle/>
                    <a:p>
                      <a:pPr algn="ctr"/>
                      <a:r>
                        <a:rPr lang="en-SG" dirty="0"/>
                        <a:t>7.29</a:t>
                      </a:r>
                    </a:p>
                  </a:txBody>
                  <a:tcPr anchor="ctr"/>
                </a:tc>
                <a:tc>
                  <a:txBody>
                    <a:bodyPr/>
                    <a:lstStyle/>
                    <a:p>
                      <a:pPr algn="ctr"/>
                      <a:r>
                        <a:rPr lang="en-SG" dirty="0"/>
                        <a:t>7.31</a:t>
                      </a:r>
                    </a:p>
                  </a:txBody>
                  <a:tcPr anchor="ct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3000 + 1000</a:t>
                      </a:r>
                      <a:endParaRPr lang="en-SG" dirty="0"/>
                    </a:p>
                  </a:txBody>
                  <a:tcPr anchor="ctr"/>
                </a:tc>
                <a:tc>
                  <a:txBody>
                    <a:bodyPr/>
                    <a:lstStyle/>
                    <a:p>
                      <a:pPr algn="ctr"/>
                      <a:r>
                        <a:rPr lang="en-SG" dirty="0"/>
                        <a:t>440</a:t>
                      </a:r>
                    </a:p>
                  </a:txBody>
                  <a:tcPr anchor="ctr"/>
                </a:tc>
                <a:tc>
                  <a:txBody>
                    <a:bodyPr/>
                    <a:lstStyle/>
                    <a:p>
                      <a:pPr algn="ctr"/>
                      <a:r>
                        <a:rPr lang="en-SG" dirty="0"/>
                        <a:t>7.3</a:t>
                      </a:r>
                    </a:p>
                  </a:txBody>
                  <a:tcPr anchor="ctr"/>
                </a:tc>
                <a:tc>
                  <a:txBody>
                    <a:bodyPr/>
                    <a:lstStyle/>
                    <a:p>
                      <a:pPr algn="ctr"/>
                      <a:r>
                        <a:rPr lang="en-SG" dirty="0"/>
                        <a:t>7.29</a:t>
                      </a:r>
                    </a:p>
                  </a:txBody>
                  <a:tcPr anchor="ctr"/>
                </a:tc>
                <a:tc>
                  <a:txBody>
                    <a:bodyPr/>
                    <a:lstStyle/>
                    <a:p>
                      <a:pPr algn="ctr"/>
                      <a:r>
                        <a:rPr lang="en-SG" dirty="0"/>
                        <a:t>7.31</a:t>
                      </a:r>
                    </a:p>
                  </a:txBody>
                  <a:tcPr anchor="ctr"/>
                </a:tc>
                <a:extLst>
                  <a:ext uri="{0D108BD9-81ED-4DB2-BD59-A6C34878D82A}">
                    <a16:rowId xmlns:a16="http://schemas.microsoft.com/office/drawing/2014/main" val="1461198712"/>
                  </a:ext>
                </a:extLst>
              </a:tr>
            </a:tbl>
          </a:graphicData>
        </a:graphic>
      </p:graphicFrame>
      <p:sp>
        <p:nvSpPr>
          <p:cNvPr id="5" name="TextBox 4">
            <a:extLst>
              <a:ext uri="{FF2B5EF4-FFF2-40B4-BE49-F238E27FC236}">
                <a16:creationId xmlns:a16="http://schemas.microsoft.com/office/drawing/2014/main" id="{EEA0E95C-953C-402B-977E-ED57E9226799}"/>
              </a:ext>
            </a:extLst>
          </p:cNvPr>
          <p:cNvSpPr txBox="1"/>
          <p:nvPr/>
        </p:nvSpPr>
        <p:spPr>
          <a:xfrm>
            <a:off x="1229435" y="1381872"/>
            <a:ext cx="3634328" cy="369332"/>
          </a:xfrm>
          <a:prstGeom prst="rect">
            <a:avLst/>
          </a:prstGeom>
          <a:noFill/>
        </p:spPr>
        <p:txBody>
          <a:bodyPr wrap="none" rtlCol="0">
            <a:spAutoFit/>
          </a:bodyPr>
          <a:lstStyle/>
          <a:p>
            <a:r>
              <a:rPr lang="en-US" dirty="0"/>
              <a:t>Chemical precipitation with CaCl2</a:t>
            </a:r>
            <a:endParaRPr lang="en-SG" dirty="0"/>
          </a:p>
        </p:txBody>
      </p:sp>
      <p:sp>
        <p:nvSpPr>
          <p:cNvPr id="10" name="TextBox 9">
            <a:extLst>
              <a:ext uri="{FF2B5EF4-FFF2-40B4-BE49-F238E27FC236}">
                <a16:creationId xmlns:a16="http://schemas.microsoft.com/office/drawing/2014/main" id="{2C4350C2-65BE-423A-8EA3-21ACFABBCB3C}"/>
              </a:ext>
            </a:extLst>
          </p:cNvPr>
          <p:cNvSpPr txBox="1"/>
          <p:nvPr/>
        </p:nvSpPr>
        <p:spPr>
          <a:xfrm>
            <a:off x="1229435" y="3881545"/>
            <a:ext cx="6062301" cy="369332"/>
          </a:xfrm>
          <a:prstGeom prst="rect">
            <a:avLst/>
          </a:prstGeom>
          <a:noFill/>
        </p:spPr>
        <p:txBody>
          <a:bodyPr wrap="none" rtlCol="0">
            <a:spAutoFit/>
          </a:bodyPr>
          <a:lstStyle/>
          <a:p>
            <a:r>
              <a:rPr lang="en-US" dirty="0"/>
              <a:t>Coagulation and flocculation with 1 mg/L anionic polymer </a:t>
            </a:r>
            <a:endParaRPr lang="en-SG" dirty="0"/>
          </a:p>
        </p:txBody>
      </p:sp>
      <p:graphicFrame>
        <p:nvGraphicFramePr>
          <p:cNvPr id="12" name="Table 4">
            <a:extLst>
              <a:ext uri="{FF2B5EF4-FFF2-40B4-BE49-F238E27FC236}">
                <a16:creationId xmlns:a16="http://schemas.microsoft.com/office/drawing/2014/main" id="{27B91631-FD32-4EA2-AEA3-2FB90F8FA04B}"/>
              </a:ext>
            </a:extLst>
          </p:cNvPr>
          <p:cNvGraphicFramePr>
            <a:graphicFrameLocks noGrp="1"/>
          </p:cNvGraphicFramePr>
          <p:nvPr>
            <p:extLst>
              <p:ext uri="{D42A27DB-BD31-4B8C-83A1-F6EECF244321}">
                <p14:modId xmlns:p14="http://schemas.microsoft.com/office/powerpoint/2010/main" val="4131648038"/>
              </p:ext>
            </p:extLst>
          </p:nvPr>
        </p:nvGraphicFramePr>
        <p:xfrm>
          <a:off x="736600" y="4300934"/>
          <a:ext cx="10152000" cy="1788479"/>
        </p:xfrm>
        <a:graphic>
          <a:graphicData uri="http://schemas.openxmlformats.org/drawingml/2006/table">
            <a:tbl>
              <a:tblPr firstRow="1" bandRow="1">
                <a:tableStyleId>{5C22544A-7EE6-4342-B048-85BDC9FD1C3A}</a:tableStyleId>
              </a:tblPr>
              <a:tblGrid>
                <a:gridCol w="825651">
                  <a:extLst>
                    <a:ext uri="{9D8B030D-6E8A-4147-A177-3AD203B41FA5}">
                      <a16:colId xmlns:a16="http://schemas.microsoft.com/office/drawing/2014/main" val="2077118224"/>
                    </a:ext>
                  </a:extLst>
                </a:gridCol>
                <a:gridCol w="2239282">
                  <a:extLst>
                    <a:ext uri="{9D8B030D-6E8A-4147-A177-3AD203B41FA5}">
                      <a16:colId xmlns:a16="http://schemas.microsoft.com/office/drawing/2014/main" val="2680568580"/>
                    </a:ext>
                  </a:extLst>
                </a:gridCol>
                <a:gridCol w="1346200">
                  <a:extLst>
                    <a:ext uri="{9D8B030D-6E8A-4147-A177-3AD203B41FA5}">
                      <a16:colId xmlns:a16="http://schemas.microsoft.com/office/drawing/2014/main" val="3957460958"/>
                    </a:ext>
                  </a:extLst>
                </a:gridCol>
                <a:gridCol w="1016000">
                  <a:extLst>
                    <a:ext uri="{9D8B030D-6E8A-4147-A177-3AD203B41FA5}">
                      <a16:colId xmlns:a16="http://schemas.microsoft.com/office/drawing/2014/main" val="1724298772"/>
                    </a:ext>
                  </a:extLst>
                </a:gridCol>
                <a:gridCol w="1092200">
                  <a:extLst>
                    <a:ext uri="{9D8B030D-6E8A-4147-A177-3AD203B41FA5}">
                      <a16:colId xmlns:a16="http://schemas.microsoft.com/office/drawing/2014/main" val="1522809040"/>
                    </a:ext>
                  </a:extLst>
                </a:gridCol>
                <a:gridCol w="1202268">
                  <a:extLst>
                    <a:ext uri="{9D8B030D-6E8A-4147-A177-3AD203B41FA5}">
                      <a16:colId xmlns:a16="http://schemas.microsoft.com/office/drawing/2014/main" val="1463155663"/>
                    </a:ext>
                  </a:extLst>
                </a:gridCol>
                <a:gridCol w="2430399">
                  <a:extLst>
                    <a:ext uri="{9D8B030D-6E8A-4147-A177-3AD203B41FA5}">
                      <a16:colId xmlns:a16="http://schemas.microsoft.com/office/drawing/2014/main" val="2841462320"/>
                    </a:ext>
                  </a:extLst>
                </a:gridCol>
              </a:tblGrid>
              <a:tr h="318071">
                <a:tc rowSpan="2">
                  <a:txBody>
                    <a:bodyPr/>
                    <a:lstStyle/>
                    <a:p>
                      <a:pPr algn="ctr"/>
                      <a:r>
                        <a:rPr lang="en-US" dirty="0"/>
                        <a:t>Jar </a:t>
                      </a:r>
                      <a:endParaRPr lang="en-SG" dirty="0"/>
                    </a:p>
                  </a:txBody>
                  <a:tcPr anchor="ctr"/>
                </a:tc>
                <a:tc rowSpan="2">
                  <a:txBody>
                    <a:bodyPr/>
                    <a:lstStyle/>
                    <a:p>
                      <a:pPr algn="ctr"/>
                      <a:r>
                        <a:rPr lang="en-US" dirty="0"/>
                        <a:t>CaCl2 dosage (ppm)</a:t>
                      </a:r>
                      <a:endParaRPr lang="en-SG" dirty="0"/>
                    </a:p>
                  </a:txBody>
                  <a:tcPr anchor="ctr"/>
                </a:tc>
                <a:tc rowSpan="2">
                  <a:txBody>
                    <a:bodyPr/>
                    <a:lstStyle/>
                    <a:p>
                      <a:pPr algn="ctr"/>
                      <a:r>
                        <a:rPr lang="en-SG" dirty="0"/>
                        <a:t>NaOH dosage (ppm)</a:t>
                      </a:r>
                    </a:p>
                  </a:txBody>
                  <a:tcPr anchor="ctr"/>
                </a:tc>
                <a:tc gridSpan="3">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tc rowSpan="2">
                  <a:txBody>
                    <a:bodyPr/>
                    <a:lstStyle/>
                    <a:p>
                      <a:pPr algn="ctr"/>
                      <a:r>
                        <a:rPr lang="en-US" dirty="0"/>
                        <a:t>Polymer used </a:t>
                      </a:r>
                      <a:endParaRPr lang="en-SG" dirty="0"/>
                    </a:p>
                  </a:txBody>
                  <a:tcPr anchor="ctr"/>
                </a:tc>
                <a:extLst>
                  <a:ext uri="{0D108BD9-81ED-4DB2-BD59-A6C34878D82A}">
                    <a16:rowId xmlns:a16="http://schemas.microsoft.com/office/drawing/2014/main" val="1368696735"/>
                  </a:ext>
                </a:extLst>
              </a:tr>
              <a:tr h="481430">
                <a:tc vMerge="1">
                  <a:txBody>
                    <a:bodyPr/>
                    <a:lstStyle/>
                    <a:p>
                      <a:endParaRPr lang="en-SG" dirty="0"/>
                    </a:p>
                  </a:txBody>
                  <a:tcPr/>
                </a:tc>
                <a:tc vMerge="1">
                  <a:txBody>
                    <a:bodyPr/>
                    <a:lstStyle/>
                    <a:p>
                      <a:endParaRPr lang="en-SG"/>
                    </a:p>
                  </a:txBody>
                  <a:tcPr/>
                </a:tc>
                <a:tc vMerge="1">
                  <a:txBody>
                    <a:bodyPr/>
                    <a:lstStyle/>
                    <a:p>
                      <a:endParaRPr lang="en-SG"/>
                    </a:p>
                  </a:txBody>
                  <a:tcPr/>
                </a:tc>
                <a:tc>
                  <a:txBody>
                    <a:bodyPr/>
                    <a:lstStyle/>
                    <a:p>
                      <a:pPr algn="ctr"/>
                      <a:r>
                        <a:rPr lang="en-US" dirty="0"/>
                        <a:t>t = 0 min</a:t>
                      </a:r>
                      <a:endParaRPr lang="en-SG" dirty="0"/>
                    </a:p>
                  </a:txBody>
                  <a:tcPr anchor="ctr"/>
                </a:tc>
                <a:tc>
                  <a:txBody>
                    <a:bodyPr/>
                    <a:lstStyle/>
                    <a:p>
                      <a:pPr algn="ctr"/>
                      <a:r>
                        <a:rPr lang="en-US" dirty="0"/>
                        <a:t>t = 15 min  </a:t>
                      </a:r>
                      <a:endParaRPr lang="en-SG" dirty="0"/>
                    </a:p>
                  </a:txBody>
                  <a:tcPr anchor="ctr"/>
                </a:tc>
                <a:tc>
                  <a:txBody>
                    <a:bodyPr/>
                    <a:lstStyle/>
                    <a:p>
                      <a:pPr algn="ctr"/>
                      <a:r>
                        <a:rPr lang="en-US" dirty="0"/>
                        <a:t>t = 30 min </a:t>
                      </a:r>
                      <a:endParaRPr lang="en-SG" dirty="0"/>
                    </a:p>
                  </a:txBody>
                  <a:tcPr anchor="ctr"/>
                </a:tc>
                <a:tc vMerge="1">
                  <a:txBody>
                    <a:bodyPr/>
                    <a:lstStyle/>
                    <a:p>
                      <a:pPr algn="ctr"/>
                      <a:endParaRPr lang="en-SG" dirty="0"/>
                    </a:p>
                  </a:txBody>
                  <a:tcPr anchor="ctr"/>
                </a:tc>
                <a:extLst>
                  <a:ext uri="{0D108BD9-81ED-4DB2-BD59-A6C34878D82A}">
                    <a16:rowId xmlns:a16="http://schemas.microsoft.com/office/drawing/2014/main" val="1728254030"/>
                  </a:ext>
                </a:extLst>
              </a:tr>
              <a:tr h="318071">
                <a:tc>
                  <a:txBody>
                    <a:bodyPr/>
                    <a:lstStyle/>
                    <a:p>
                      <a:pPr algn="ctr"/>
                      <a:r>
                        <a:rPr lang="en-US" dirty="0"/>
                        <a:t>1</a:t>
                      </a:r>
                      <a:endParaRPr lang="en-SG" dirty="0"/>
                    </a:p>
                  </a:txBody>
                  <a:tcPr anchor="ctr"/>
                </a:tc>
                <a:tc>
                  <a:txBody>
                    <a:bodyPr/>
                    <a:lstStyle/>
                    <a:p>
                      <a:pPr algn="ctr"/>
                      <a:r>
                        <a:rPr lang="en-US" dirty="0"/>
                        <a:t>2500 + 1000</a:t>
                      </a:r>
                      <a:endParaRPr lang="en-SG" dirty="0"/>
                    </a:p>
                  </a:txBody>
                  <a:tcPr anchor="ctr"/>
                </a:tc>
                <a:tc>
                  <a:txBody>
                    <a:bodyPr/>
                    <a:lstStyle/>
                    <a:p>
                      <a:pPr algn="ctr"/>
                      <a:r>
                        <a:rPr lang="en-SG" dirty="0"/>
                        <a:t>450</a:t>
                      </a:r>
                    </a:p>
                  </a:txBody>
                  <a:tcPr anchor="ctr"/>
                </a:tc>
                <a:tc>
                  <a:txBody>
                    <a:bodyPr/>
                    <a:lstStyle/>
                    <a:p>
                      <a:pPr algn="ctr"/>
                      <a:r>
                        <a:rPr lang="en-SG" dirty="0"/>
                        <a:t>7.31</a:t>
                      </a:r>
                    </a:p>
                  </a:txBody>
                  <a:tcPr anchor="ctr"/>
                </a:tc>
                <a:tc>
                  <a:txBody>
                    <a:bodyPr/>
                    <a:lstStyle/>
                    <a:p>
                      <a:pPr algn="ctr"/>
                      <a:r>
                        <a:rPr lang="en-SG" dirty="0"/>
                        <a:t>7.34</a:t>
                      </a:r>
                    </a:p>
                  </a:txBody>
                  <a:tcPr anchor="ctr"/>
                </a:tc>
                <a:tc>
                  <a:txBody>
                    <a:bodyPr/>
                    <a:lstStyle/>
                    <a:p>
                      <a:pPr algn="ctr"/>
                      <a:r>
                        <a:rPr lang="en-SG" dirty="0"/>
                        <a:t>7.32</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521350264"/>
                  </a:ext>
                </a:extLst>
              </a:tr>
              <a:tr h="318071">
                <a:tc>
                  <a:txBody>
                    <a:bodyPr/>
                    <a:lstStyle/>
                    <a:p>
                      <a:pPr algn="ctr"/>
                      <a:r>
                        <a:rPr lang="en-US" dirty="0"/>
                        <a:t>2</a:t>
                      </a:r>
                      <a:endParaRPr lang="en-SG" dirty="0"/>
                    </a:p>
                  </a:txBody>
                  <a:tcPr anchor="ctr"/>
                </a:tc>
                <a:tc>
                  <a:txBody>
                    <a:bodyPr/>
                    <a:lstStyle/>
                    <a:p>
                      <a:pPr algn="ctr"/>
                      <a:r>
                        <a:rPr lang="en-US" dirty="0"/>
                        <a:t>3000 + 1000</a:t>
                      </a:r>
                      <a:endParaRPr lang="en-SG" dirty="0"/>
                    </a:p>
                  </a:txBody>
                  <a:tcPr anchor="ctr"/>
                </a:tc>
                <a:tc>
                  <a:txBody>
                    <a:bodyPr/>
                    <a:lstStyle/>
                    <a:p>
                      <a:pPr algn="ctr"/>
                      <a:r>
                        <a:rPr lang="en-SG" dirty="0"/>
                        <a:t>440</a:t>
                      </a:r>
                    </a:p>
                  </a:txBody>
                  <a:tcPr anchor="ctr"/>
                </a:tc>
                <a:tc>
                  <a:txBody>
                    <a:bodyPr/>
                    <a:lstStyle/>
                    <a:p>
                      <a:pPr algn="ctr"/>
                      <a:r>
                        <a:rPr lang="en-SG" dirty="0"/>
                        <a:t>7.31</a:t>
                      </a:r>
                    </a:p>
                  </a:txBody>
                  <a:tcPr anchor="ctr"/>
                </a:tc>
                <a:tc>
                  <a:txBody>
                    <a:bodyPr/>
                    <a:lstStyle/>
                    <a:p>
                      <a:pPr algn="ctr"/>
                      <a:r>
                        <a:rPr lang="en-SG" dirty="0"/>
                        <a:t>7.19</a:t>
                      </a:r>
                    </a:p>
                  </a:txBody>
                  <a:tcPr anchor="ctr"/>
                </a:tc>
                <a:tc>
                  <a:txBody>
                    <a:bodyPr/>
                    <a:lstStyle/>
                    <a:p>
                      <a:pPr algn="ctr"/>
                      <a:r>
                        <a:rPr lang="en-SG" dirty="0"/>
                        <a:t>7.18</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461198712"/>
                  </a:ext>
                </a:extLst>
              </a:tr>
            </a:tbl>
          </a:graphicData>
        </a:graphic>
      </p:graphicFrame>
      <p:sp>
        <p:nvSpPr>
          <p:cNvPr id="8" name="Title 1">
            <a:extLst>
              <a:ext uri="{FF2B5EF4-FFF2-40B4-BE49-F238E27FC236}">
                <a16:creationId xmlns:a16="http://schemas.microsoft.com/office/drawing/2014/main" id="{D443B123-E486-F64A-E2E0-223F2C429264}"/>
              </a:ext>
            </a:extLst>
          </p:cNvPr>
          <p:cNvSpPr>
            <a:spLocks noGrp="1"/>
          </p:cNvSpPr>
          <p:nvPr>
            <p:ph type="title"/>
          </p:nvPr>
        </p:nvSpPr>
        <p:spPr>
          <a:xfrm>
            <a:off x="1229435" y="240555"/>
            <a:ext cx="8035600" cy="1084000"/>
          </a:xfrm>
        </p:spPr>
        <p:txBody>
          <a:bodyPr/>
          <a:lstStyle/>
          <a:p>
            <a:r>
              <a:rPr lang="en-SG" dirty="0"/>
              <a:t>Scheme 2B: Jar testing of treated water in 2A with CaCl2 </a:t>
            </a:r>
            <a:br>
              <a:rPr lang="en-SG" dirty="0"/>
            </a:br>
            <a:r>
              <a:rPr lang="en-SG" dirty="0"/>
              <a:t>(2 step precipitation)</a:t>
            </a:r>
          </a:p>
        </p:txBody>
      </p:sp>
    </p:spTree>
    <p:extLst>
      <p:ext uri="{BB962C8B-B14F-4D97-AF65-F5344CB8AC3E}">
        <p14:creationId xmlns:p14="http://schemas.microsoft.com/office/powerpoint/2010/main" val="850633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B7819F6-0AC4-4CF0-0366-C51823E4AE1F}"/>
              </a:ext>
            </a:extLst>
          </p:cNvPr>
          <p:cNvSpPr>
            <a:spLocks noGrp="1"/>
          </p:cNvSpPr>
          <p:nvPr>
            <p:ph type="sldNum" idx="12"/>
          </p:nvPr>
        </p:nvSpPr>
        <p:spPr/>
        <p:txBody>
          <a:bodyPr/>
          <a:lstStyle/>
          <a:p>
            <a:fld id="{00000000-1234-1234-1234-123412341234}" type="slidenum">
              <a:rPr lang="en" smtClean="0"/>
              <a:pPr/>
              <a:t>13</a:t>
            </a:fld>
            <a:endParaRPr lang="en"/>
          </a:p>
        </p:txBody>
      </p:sp>
      <p:graphicFrame>
        <p:nvGraphicFramePr>
          <p:cNvPr id="4" name="Table 3">
            <a:extLst>
              <a:ext uri="{FF2B5EF4-FFF2-40B4-BE49-F238E27FC236}">
                <a16:creationId xmlns:a16="http://schemas.microsoft.com/office/drawing/2014/main" id="{3339D8D1-9364-FD6D-ECE9-DD3CA93063C6}"/>
              </a:ext>
            </a:extLst>
          </p:cNvPr>
          <p:cNvGraphicFramePr>
            <a:graphicFrameLocks noGrp="1"/>
          </p:cNvGraphicFramePr>
          <p:nvPr>
            <p:extLst>
              <p:ext uri="{D42A27DB-BD31-4B8C-83A1-F6EECF244321}">
                <p14:modId xmlns:p14="http://schemas.microsoft.com/office/powerpoint/2010/main" val="3254325362"/>
              </p:ext>
            </p:extLst>
          </p:nvPr>
        </p:nvGraphicFramePr>
        <p:xfrm>
          <a:off x="1" y="929250"/>
          <a:ext cx="12124266" cy="5631350"/>
        </p:xfrm>
        <a:graphic>
          <a:graphicData uri="http://schemas.openxmlformats.org/drawingml/2006/table">
            <a:tbl>
              <a:tblPr firstRow="1" firstCol="1" bandRow="1">
                <a:tableStyleId>{5C22544A-7EE6-4342-B048-85BDC9FD1C3A}</a:tableStyleId>
              </a:tblPr>
              <a:tblGrid>
                <a:gridCol w="1424557">
                  <a:extLst>
                    <a:ext uri="{9D8B030D-6E8A-4147-A177-3AD203B41FA5}">
                      <a16:colId xmlns:a16="http://schemas.microsoft.com/office/drawing/2014/main" val="5505462"/>
                    </a:ext>
                  </a:extLst>
                </a:gridCol>
                <a:gridCol w="2588642">
                  <a:extLst>
                    <a:ext uri="{9D8B030D-6E8A-4147-A177-3AD203B41FA5}">
                      <a16:colId xmlns:a16="http://schemas.microsoft.com/office/drawing/2014/main" val="3452429696"/>
                    </a:ext>
                  </a:extLst>
                </a:gridCol>
                <a:gridCol w="2616200">
                  <a:extLst>
                    <a:ext uri="{9D8B030D-6E8A-4147-A177-3AD203B41FA5}">
                      <a16:colId xmlns:a16="http://schemas.microsoft.com/office/drawing/2014/main" val="3181785919"/>
                    </a:ext>
                  </a:extLst>
                </a:gridCol>
                <a:gridCol w="2655677">
                  <a:extLst>
                    <a:ext uri="{9D8B030D-6E8A-4147-A177-3AD203B41FA5}">
                      <a16:colId xmlns:a16="http://schemas.microsoft.com/office/drawing/2014/main" val="1761706198"/>
                    </a:ext>
                  </a:extLst>
                </a:gridCol>
                <a:gridCol w="2839190">
                  <a:extLst>
                    <a:ext uri="{9D8B030D-6E8A-4147-A177-3AD203B41FA5}">
                      <a16:colId xmlns:a16="http://schemas.microsoft.com/office/drawing/2014/main" val="297515803"/>
                    </a:ext>
                  </a:extLst>
                </a:gridCol>
              </a:tblGrid>
              <a:tr h="551642">
                <a:tc>
                  <a:txBody>
                    <a:bodyPr/>
                    <a:lstStyle/>
                    <a:p>
                      <a:pPr marL="0" marR="0" algn="ctr">
                        <a:spcBef>
                          <a:spcPts val="0"/>
                        </a:spcBef>
                        <a:spcAft>
                          <a:spcPts val="0"/>
                        </a:spcAft>
                      </a:pPr>
                      <a:r>
                        <a:rPr lang="en-US" sz="1800" b="1" i="0" u="none" strike="noStrike" cap="none" dirty="0">
                          <a:solidFill>
                            <a:schemeClr val="lt1"/>
                          </a:solidFill>
                          <a:effectLst/>
                          <a:latin typeface="+mj-lt"/>
                          <a:ea typeface="+mn-ea"/>
                          <a:cs typeface="+mn-cs"/>
                          <a:sym typeface="Arial"/>
                        </a:rPr>
                        <a:t>Elements</a:t>
                      </a:r>
                      <a:endParaRPr lang="en-SG" sz="18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Supernatant quality</a:t>
                      </a:r>
                      <a:r>
                        <a:rPr lang="en-SG" sz="1800" b="1" dirty="0">
                          <a:effectLst/>
                          <a:latin typeface="+mj-lt"/>
                          <a:ea typeface="Calibri" panose="020F0502020204030204" pitchFamily="34" charset="0"/>
                          <a:cs typeface="Calibri Light" panose="020F0302020204030204" pitchFamily="34" charset="0"/>
                        </a:rPr>
                        <a:t> for Jar 1 (1</a:t>
                      </a:r>
                      <a:r>
                        <a:rPr lang="en-SG" sz="1800" b="1" baseline="30000" dirty="0">
                          <a:effectLst/>
                          <a:latin typeface="+mj-lt"/>
                          <a:ea typeface="Calibri" panose="020F0502020204030204" pitchFamily="34" charset="0"/>
                          <a:cs typeface="Calibri Light" panose="020F0302020204030204" pitchFamily="34" charset="0"/>
                        </a:rPr>
                        <a:t>st</a:t>
                      </a:r>
                      <a:r>
                        <a:rPr lang="en-SG" sz="1800" b="1" dirty="0">
                          <a:effectLst/>
                          <a:latin typeface="+mj-lt"/>
                          <a:ea typeface="Calibri" panose="020F0502020204030204" pitchFamily="34" charset="0"/>
                          <a:cs typeface="Calibri Light" panose="020F0302020204030204" pitchFamily="34" charset="0"/>
                        </a:rPr>
                        <a:t> step)</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2 (1</a:t>
                      </a:r>
                      <a:r>
                        <a:rPr lang="en-SG" sz="1800" b="1" i="0" u="none" strike="noStrike" cap="none" baseline="30000" dirty="0">
                          <a:solidFill>
                            <a:schemeClr val="lt1"/>
                          </a:solidFill>
                          <a:effectLst/>
                          <a:latin typeface="+mn-lt"/>
                          <a:ea typeface="Calibri" panose="020F0502020204030204" pitchFamily="34" charset="0"/>
                          <a:cs typeface="Calibri Light" panose="020F0302020204030204" pitchFamily="34" charset="0"/>
                          <a:sym typeface="Arial"/>
                        </a:rPr>
                        <a:t>st</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step)</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Supernatant quality</a:t>
                      </a:r>
                      <a:r>
                        <a:rPr lang="en-SG" sz="1800" b="1" dirty="0">
                          <a:effectLst/>
                          <a:latin typeface="+mj-lt"/>
                          <a:ea typeface="Calibri" panose="020F0502020204030204" pitchFamily="34" charset="0"/>
                          <a:cs typeface="Calibri Light" panose="020F0302020204030204" pitchFamily="34" charset="0"/>
                        </a:rPr>
                        <a:t> for Jar 1 (2</a:t>
                      </a:r>
                      <a:r>
                        <a:rPr lang="en-SG" sz="1800" b="1" baseline="30000" dirty="0">
                          <a:effectLst/>
                          <a:latin typeface="+mj-lt"/>
                          <a:ea typeface="Calibri" panose="020F0502020204030204" pitchFamily="34" charset="0"/>
                          <a:cs typeface="Calibri Light" panose="020F0302020204030204" pitchFamily="34" charset="0"/>
                        </a:rPr>
                        <a:t>nd</a:t>
                      </a:r>
                      <a:r>
                        <a:rPr lang="en-SG" sz="1800" b="1" dirty="0">
                          <a:effectLst/>
                          <a:latin typeface="+mj-lt"/>
                          <a:ea typeface="Calibri" panose="020F0502020204030204" pitchFamily="34" charset="0"/>
                          <a:cs typeface="Calibri Light" panose="020F0302020204030204" pitchFamily="34" charset="0"/>
                        </a:rPr>
                        <a:t> Step)</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2 (2</a:t>
                      </a:r>
                      <a:r>
                        <a:rPr lang="en-SG" sz="1800" b="1" i="0" u="none" strike="noStrike" cap="none" baseline="30000" dirty="0">
                          <a:solidFill>
                            <a:schemeClr val="lt1"/>
                          </a:solidFill>
                          <a:effectLst/>
                          <a:latin typeface="+mn-lt"/>
                          <a:ea typeface="Calibri" panose="020F0502020204030204" pitchFamily="34" charset="0"/>
                          <a:cs typeface="Calibri Light" panose="020F0302020204030204" pitchFamily="34" charset="0"/>
                          <a:sym typeface="Arial"/>
                        </a:rPr>
                        <a:t>nd</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Step)</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extLst>
                  <a:ext uri="{0D108BD9-81ED-4DB2-BD59-A6C34878D82A}">
                    <a16:rowId xmlns:a16="http://schemas.microsoft.com/office/drawing/2014/main" val="250971651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pH</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6.5</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6.6</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7.32</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7.18</a:t>
                      </a:r>
                    </a:p>
                  </a:txBody>
                  <a:tcPr marL="6350" marR="6350" marT="6350" marB="0" anchor="ctr"/>
                </a:tc>
                <a:extLst>
                  <a:ext uri="{0D108BD9-81ED-4DB2-BD59-A6C34878D82A}">
                    <a16:rowId xmlns:a16="http://schemas.microsoft.com/office/drawing/2014/main" val="952073346"/>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Turbidity</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123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131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1.84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4.11 NTU</a:t>
                      </a:r>
                    </a:p>
                  </a:txBody>
                  <a:tcPr marL="6350" marR="6350" marT="6350" marB="0" anchor="ctr"/>
                </a:tc>
                <a:extLst>
                  <a:ext uri="{0D108BD9-81ED-4DB2-BD59-A6C34878D82A}">
                    <a16:rowId xmlns:a16="http://schemas.microsoft.com/office/drawing/2014/main" val="1306729716"/>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F</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11.3</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11.0</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6.39</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6.82</a:t>
                      </a:r>
                    </a:p>
                  </a:txBody>
                  <a:tcPr marL="0" marR="0" marT="0" marB="0" anchor="b"/>
                </a:tc>
                <a:extLst>
                  <a:ext uri="{0D108BD9-81ED-4DB2-BD59-A6C34878D82A}">
                    <a16:rowId xmlns:a16="http://schemas.microsoft.com/office/drawing/2014/main" val="3196572377"/>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Cl</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1,446</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1,489</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2,056</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2,005</a:t>
                      </a:r>
                    </a:p>
                  </a:txBody>
                  <a:tcPr marL="0" marR="0" marT="0" marB="0" anchor="b"/>
                </a:tc>
                <a:extLst>
                  <a:ext uri="{0D108BD9-81ED-4DB2-BD59-A6C34878D82A}">
                    <a16:rowId xmlns:a16="http://schemas.microsoft.com/office/drawing/2014/main" val="181527881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SO4</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4.31</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4.54</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5.98</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5.08</a:t>
                      </a:r>
                    </a:p>
                  </a:txBody>
                  <a:tcPr marL="0" marR="0" marT="0" marB="0" anchor="b"/>
                </a:tc>
                <a:extLst>
                  <a:ext uri="{0D108BD9-81ED-4DB2-BD59-A6C34878D82A}">
                    <a16:rowId xmlns:a16="http://schemas.microsoft.com/office/drawing/2014/main" val="309274540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NO3</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57.3</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58.2</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53.7</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53.2</a:t>
                      </a:r>
                    </a:p>
                  </a:txBody>
                  <a:tcPr marL="0" marR="0" marT="0" marB="0" anchor="b"/>
                </a:tc>
                <a:extLst>
                  <a:ext uri="{0D108BD9-81ED-4DB2-BD59-A6C34878D82A}">
                    <a16:rowId xmlns:a16="http://schemas.microsoft.com/office/drawing/2014/main" val="183509606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Al</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extLst>
                  <a:ext uri="{0D108BD9-81ED-4DB2-BD59-A6C34878D82A}">
                    <a16:rowId xmlns:a16="http://schemas.microsoft.com/office/drawing/2014/main" val="61183487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Ba</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0.204</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0.111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0.45</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0.351</a:t>
                      </a:r>
                    </a:p>
                  </a:txBody>
                  <a:tcPr marL="0" marR="0" marT="0" marB="0" anchor="b"/>
                </a:tc>
                <a:extLst>
                  <a:ext uri="{0D108BD9-81ED-4DB2-BD59-A6C34878D82A}">
                    <a16:rowId xmlns:a16="http://schemas.microsoft.com/office/drawing/2014/main" val="4021074209"/>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B</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1.51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1.53</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1.57</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1.60</a:t>
                      </a:r>
                    </a:p>
                  </a:txBody>
                  <a:tcPr marL="0" marR="0" marT="0" marB="0" anchor="b"/>
                </a:tc>
                <a:extLst>
                  <a:ext uri="{0D108BD9-81ED-4DB2-BD59-A6C34878D82A}">
                    <a16:rowId xmlns:a16="http://schemas.microsoft.com/office/drawing/2014/main" val="3491345651"/>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Ca</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algn="ctr" fontAlgn="b"/>
                      <a:r>
                        <a:rPr lang="en-SG" sz="1800" b="0" i="0" u="none" strike="noStrike" cap="none">
                          <a:solidFill>
                            <a:srgbClr val="000000"/>
                          </a:solidFill>
                          <a:effectLst/>
                          <a:latin typeface="+mj-lt"/>
                          <a:ea typeface="+mn-ea"/>
                          <a:cs typeface="+mn-cs"/>
                          <a:sym typeface="Arial"/>
                        </a:rPr>
                        <a:t>405</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423</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728</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753</a:t>
                      </a:r>
                    </a:p>
                  </a:txBody>
                  <a:tcPr marL="0" marR="0" marT="0" marB="0" anchor="b"/>
                </a:tc>
                <a:extLst>
                  <a:ext uri="{0D108BD9-81ED-4DB2-BD59-A6C34878D82A}">
                    <a16:rowId xmlns:a16="http://schemas.microsoft.com/office/drawing/2014/main" val="1659462887"/>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Fe</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extLst>
                  <a:ext uri="{0D108BD9-81ED-4DB2-BD59-A6C34878D82A}">
                    <a16:rowId xmlns:a16="http://schemas.microsoft.com/office/drawing/2014/main" val="1093751694"/>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Mg</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1.72</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1.81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2.79</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2.54</a:t>
                      </a:r>
                    </a:p>
                  </a:txBody>
                  <a:tcPr marL="0" marR="0" marT="0" marB="0" anchor="b"/>
                </a:tc>
                <a:extLst>
                  <a:ext uri="{0D108BD9-81ED-4DB2-BD59-A6C34878D82A}">
                    <a16:rowId xmlns:a16="http://schemas.microsoft.com/office/drawing/2014/main" val="920681658"/>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Ni</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extLst>
                  <a:ext uri="{0D108BD9-81ED-4DB2-BD59-A6C34878D82A}">
                    <a16:rowId xmlns:a16="http://schemas.microsoft.com/office/drawing/2014/main" val="133486659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K</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11.0</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4.77</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11.0</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12.8</a:t>
                      </a:r>
                    </a:p>
                  </a:txBody>
                  <a:tcPr marL="0" marR="0" marT="0" marB="0" anchor="b"/>
                </a:tc>
                <a:extLst>
                  <a:ext uri="{0D108BD9-81ED-4DB2-BD59-A6C34878D82A}">
                    <a16:rowId xmlns:a16="http://schemas.microsoft.com/office/drawing/2014/main" val="353634100"/>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SiO2</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44.7</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45.3</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45.0</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43.7</a:t>
                      </a:r>
                    </a:p>
                  </a:txBody>
                  <a:tcPr marL="0" marR="0" marT="0" marB="0" anchor="b"/>
                </a:tc>
                <a:extLst>
                  <a:ext uri="{0D108BD9-81ED-4DB2-BD59-A6C34878D82A}">
                    <a16:rowId xmlns:a16="http://schemas.microsoft.com/office/drawing/2014/main" val="2307281695"/>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Na</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548</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544</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567</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541</a:t>
                      </a:r>
                    </a:p>
                  </a:txBody>
                  <a:tcPr marL="0" marR="0" marT="0" marB="0" anchor="b"/>
                </a:tc>
                <a:extLst>
                  <a:ext uri="{0D108BD9-81ED-4DB2-BD59-A6C34878D82A}">
                    <a16:rowId xmlns:a16="http://schemas.microsoft.com/office/drawing/2014/main" val="3841781970"/>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Sr</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0.344</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0.366</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0.500</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0.534</a:t>
                      </a:r>
                    </a:p>
                  </a:txBody>
                  <a:tcPr marL="0" marR="0" marT="0" marB="0" anchor="b"/>
                </a:tc>
                <a:extLst>
                  <a:ext uri="{0D108BD9-81ED-4DB2-BD59-A6C34878D82A}">
                    <a16:rowId xmlns:a16="http://schemas.microsoft.com/office/drawing/2014/main" val="1848193937"/>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Zn</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0.119</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0.114</a:t>
                      </a:r>
                    </a:p>
                  </a:txBody>
                  <a:tcPr marL="0" marR="0" marT="0" marB="0" anchor="b"/>
                </a:tc>
                <a:extLst>
                  <a:ext uri="{0D108BD9-81ED-4DB2-BD59-A6C34878D82A}">
                    <a16:rowId xmlns:a16="http://schemas.microsoft.com/office/drawing/2014/main" val="372393735"/>
                  </a:ext>
                </a:extLst>
              </a:tr>
            </a:tbl>
          </a:graphicData>
        </a:graphic>
      </p:graphicFrame>
      <p:sp>
        <p:nvSpPr>
          <p:cNvPr id="7" name="Title 1">
            <a:extLst>
              <a:ext uri="{FF2B5EF4-FFF2-40B4-BE49-F238E27FC236}">
                <a16:creationId xmlns:a16="http://schemas.microsoft.com/office/drawing/2014/main" id="{E7F1F736-FF82-DE53-F9BF-C2164115A601}"/>
              </a:ext>
            </a:extLst>
          </p:cNvPr>
          <p:cNvSpPr>
            <a:spLocks noGrp="1"/>
          </p:cNvSpPr>
          <p:nvPr>
            <p:ph type="title"/>
          </p:nvPr>
        </p:nvSpPr>
        <p:spPr>
          <a:xfrm>
            <a:off x="1229435" y="-197963"/>
            <a:ext cx="8035600" cy="1522518"/>
          </a:xfrm>
        </p:spPr>
        <p:txBody>
          <a:bodyPr/>
          <a:lstStyle/>
          <a:p>
            <a:r>
              <a:rPr lang="en-SG" dirty="0"/>
              <a:t>Scheme 2B: Jar testing of treated water in 2A with CaCl2 </a:t>
            </a:r>
            <a:br>
              <a:rPr lang="en-SG" dirty="0"/>
            </a:br>
            <a:r>
              <a:rPr lang="en-SG" dirty="0"/>
              <a:t>(2 step precipitation)</a:t>
            </a:r>
          </a:p>
        </p:txBody>
      </p:sp>
    </p:spTree>
    <p:extLst>
      <p:ext uri="{BB962C8B-B14F-4D97-AF65-F5344CB8AC3E}">
        <p14:creationId xmlns:p14="http://schemas.microsoft.com/office/powerpoint/2010/main" val="8081471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86BF336-41E1-30DF-6CBB-BD5B6F5FED5B}"/>
              </a:ext>
            </a:extLst>
          </p:cNvPr>
          <p:cNvSpPr>
            <a:spLocks noGrp="1"/>
          </p:cNvSpPr>
          <p:nvPr>
            <p:ph type="sldNum" idx="12"/>
          </p:nvPr>
        </p:nvSpPr>
        <p:spPr/>
        <p:txBody>
          <a:bodyPr/>
          <a:lstStyle/>
          <a:p>
            <a:fld id="{00000000-1234-1234-1234-123412341234}" type="slidenum">
              <a:rPr lang="en" smtClean="0"/>
              <a:pPr/>
              <a:t>14</a:t>
            </a:fld>
            <a:endParaRPr lang="en"/>
          </a:p>
        </p:txBody>
      </p:sp>
      <p:graphicFrame>
        <p:nvGraphicFramePr>
          <p:cNvPr id="4" name="Table 4">
            <a:extLst>
              <a:ext uri="{FF2B5EF4-FFF2-40B4-BE49-F238E27FC236}">
                <a16:creationId xmlns:a16="http://schemas.microsoft.com/office/drawing/2014/main" id="{A05EDA57-C495-5EE1-B5C8-9BE59706C28F}"/>
              </a:ext>
            </a:extLst>
          </p:cNvPr>
          <p:cNvGraphicFramePr>
            <a:graphicFrameLocks noGrp="1"/>
          </p:cNvGraphicFramePr>
          <p:nvPr>
            <p:extLst>
              <p:ext uri="{D42A27DB-BD31-4B8C-83A1-F6EECF244321}">
                <p14:modId xmlns:p14="http://schemas.microsoft.com/office/powerpoint/2010/main" val="1932612184"/>
              </p:ext>
            </p:extLst>
          </p:nvPr>
        </p:nvGraphicFramePr>
        <p:xfrm>
          <a:off x="1229433" y="1808522"/>
          <a:ext cx="9497832" cy="1697039"/>
        </p:xfrm>
        <a:graphic>
          <a:graphicData uri="http://schemas.openxmlformats.org/drawingml/2006/table">
            <a:tbl>
              <a:tblPr firstRow="1" bandRow="1">
                <a:tableStyleId>{5C22544A-7EE6-4342-B048-85BDC9FD1C3A}</a:tableStyleId>
              </a:tblPr>
              <a:tblGrid>
                <a:gridCol w="1582972">
                  <a:extLst>
                    <a:ext uri="{9D8B030D-6E8A-4147-A177-3AD203B41FA5}">
                      <a16:colId xmlns:a16="http://schemas.microsoft.com/office/drawing/2014/main" val="2077118224"/>
                    </a:ext>
                  </a:extLst>
                </a:gridCol>
                <a:gridCol w="1582972">
                  <a:extLst>
                    <a:ext uri="{9D8B030D-6E8A-4147-A177-3AD203B41FA5}">
                      <a16:colId xmlns:a16="http://schemas.microsoft.com/office/drawing/2014/main" val="1336480031"/>
                    </a:ext>
                  </a:extLst>
                </a:gridCol>
                <a:gridCol w="1582972">
                  <a:extLst>
                    <a:ext uri="{9D8B030D-6E8A-4147-A177-3AD203B41FA5}">
                      <a16:colId xmlns:a16="http://schemas.microsoft.com/office/drawing/2014/main" val="3402655114"/>
                    </a:ext>
                  </a:extLst>
                </a:gridCol>
                <a:gridCol w="1582972">
                  <a:extLst>
                    <a:ext uri="{9D8B030D-6E8A-4147-A177-3AD203B41FA5}">
                      <a16:colId xmlns:a16="http://schemas.microsoft.com/office/drawing/2014/main" val="1517782163"/>
                    </a:ext>
                  </a:extLst>
                </a:gridCol>
                <a:gridCol w="1582972">
                  <a:extLst>
                    <a:ext uri="{9D8B030D-6E8A-4147-A177-3AD203B41FA5}">
                      <a16:colId xmlns:a16="http://schemas.microsoft.com/office/drawing/2014/main" val="713360579"/>
                    </a:ext>
                  </a:extLst>
                </a:gridCol>
                <a:gridCol w="1582972">
                  <a:extLst>
                    <a:ext uri="{9D8B030D-6E8A-4147-A177-3AD203B41FA5}">
                      <a16:colId xmlns:a16="http://schemas.microsoft.com/office/drawing/2014/main" val="1536243852"/>
                    </a:ext>
                  </a:extLst>
                </a:gridCol>
              </a:tblGrid>
              <a:tr h="725365">
                <a:tc>
                  <a:txBody>
                    <a:bodyPr/>
                    <a:lstStyle/>
                    <a:p>
                      <a:pPr algn="ctr"/>
                      <a:r>
                        <a:rPr lang="en-US" dirty="0"/>
                        <a:t>Jar </a:t>
                      </a:r>
                      <a:endParaRPr lang="en-SG" dirty="0"/>
                    </a:p>
                  </a:txBody>
                  <a:tcPr anchor="ctr"/>
                </a:tc>
                <a:tc>
                  <a:txBody>
                    <a:bodyPr/>
                    <a:lstStyle/>
                    <a:p>
                      <a:pPr algn="ctr"/>
                      <a:r>
                        <a:rPr lang="en-US" dirty="0"/>
                        <a:t>CaCl2 dosage (ppm)</a:t>
                      </a:r>
                      <a:endParaRPr lang="en-SG" dirty="0"/>
                    </a:p>
                  </a:txBody>
                  <a:tcPr anchor="ctr"/>
                </a:tc>
                <a:tc>
                  <a:txBody>
                    <a:bodyPr/>
                    <a:lstStyle/>
                    <a:p>
                      <a:pPr algn="ctr"/>
                      <a:r>
                        <a:rPr lang="en-US" dirty="0"/>
                        <a:t>Lime dosage (ppm)</a:t>
                      </a:r>
                      <a:endParaRPr lang="en-SG" dirty="0"/>
                    </a:p>
                  </a:txBody>
                  <a:tcPr anchor="ctr"/>
                </a:tc>
                <a:tc>
                  <a:txBody>
                    <a:bodyPr/>
                    <a:lstStyle/>
                    <a:p>
                      <a:pPr algn="ctr"/>
                      <a:r>
                        <a:rPr lang="en-SG" dirty="0"/>
                        <a:t>Weight of Wet Sludge (g)</a:t>
                      </a:r>
                    </a:p>
                  </a:txBody>
                  <a:tcPr anchor="ctr"/>
                </a:tc>
                <a:tc>
                  <a:txBody>
                    <a:bodyPr/>
                    <a:lstStyle/>
                    <a:p>
                      <a:pPr algn="ctr"/>
                      <a:r>
                        <a:rPr lang="en-SG" dirty="0"/>
                        <a:t>Weight of Dry Sludge (g)</a:t>
                      </a:r>
                    </a:p>
                  </a:txBody>
                  <a:tcPr anchor="ctr"/>
                </a:tc>
                <a:tc>
                  <a:txBody>
                    <a:bodyPr/>
                    <a:lstStyle/>
                    <a:p>
                      <a:pPr algn="ctr"/>
                      <a:r>
                        <a:rPr lang="en-SG" dirty="0"/>
                        <a:t>Moisture Content of Wet Sludge</a:t>
                      </a:r>
                    </a:p>
                  </a:txBody>
                  <a:tcPr anchor="ctr"/>
                </a:tc>
                <a:extLst>
                  <a:ext uri="{0D108BD9-81ED-4DB2-BD59-A6C34878D82A}">
                    <a16:rowId xmlns:a16="http://schemas.microsoft.com/office/drawing/2014/main" val="1368696735"/>
                  </a:ext>
                </a:extLst>
              </a:tr>
              <a:tr h="370840">
                <a:tc>
                  <a:txBody>
                    <a:bodyPr/>
                    <a:lstStyle/>
                    <a:p>
                      <a:pPr algn="ctr"/>
                      <a:r>
                        <a:rPr lang="en-US" dirty="0"/>
                        <a:t>1</a:t>
                      </a:r>
                      <a:endParaRPr lang="en-SG" dirty="0"/>
                    </a:p>
                  </a:txBody>
                  <a:tcPr anchor="ctr"/>
                </a:tc>
                <a:tc>
                  <a:txBody>
                    <a:bodyPr/>
                    <a:lstStyle/>
                    <a:p>
                      <a:pPr algn="ctr"/>
                      <a:r>
                        <a:rPr lang="en-US" dirty="0"/>
                        <a:t>2500 + 1000</a:t>
                      </a:r>
                      <a:endParaRPr lang="en-SG" dirty="0"/>
                    </a:p>
                  </a:txBody>
                  <a:tcPr anchor="ctr"/>
                </a:tc>
                <a:tc>
                  <a:txBody>
                    <a:bodyPr/>
                    <a:lstStyle/>
                    <a:p>
                      <a:pPr algn="ctr"/>
                      <a:r>
                        <a:rPr lang="en-US" dirty="0"/>
                        <a:t>450</a:t>
                      </a:r>
                      <a:endParaRPr lang="en-SG" dirty="0"/>
                    </a:p>
                  </a:txBody>
                  <a:tcPr anchor="ctr"/>
                </a:tc>
                <a:tc>
                  <a:txBody>
                    <a:bodyPr/>
                    <a:lstStyle/>
                    <a:p>
                      <a:pPr algn="ctr"/>
                      <a:r>
                        <a:rPr lang="en-SG" dirty="0"/>
                        <a:t>2.143</a:t>
                      </a:r>
                    </a:p>
                  </a:txBody>
                  <a:tcPr anchor="ctr"/>
                </a:tc>
                <a:tc>
                  <a:txBody>
                    <a:bodyPr/>
                    <a:lstStyle/>
                    <a:p>
                      <a:pPr algn="ctr"/>
                      <a:r>
                        <a:rPr lang="en-SG" dirty="0"/>
                        <a:t>0.026</a:t>
                      </a:r>
                    </a:p>
                  </a:txBody>
                  <a:tcPr anchor="ctr"/>
                </a:tc>
                <a:tc>
                  <a:txBody>
                    <a:bodyPr/>
                    <a:lstStyle/>
                    <a:p>
                      <a:pPr algn="ctr"/>
                      <a:r>
                        <a:rPr lang="en-SG" dirty="0"/>
                        <a:t>98.8%</a:t>
                      </a:r>
                    </a:p>
                  </a:txBody>
                  <a:tcPr anchor="ct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3000 + 1000</a:t>
                      </a:r>
                      <a:endParaRPr lang="en-SG" dirty="0"/>
                    </a:p>
                  </a:txBody>
                  <a:tcPr anchor="ctr"/>
                </a:tc>
                <a:tc>
                  <a:txBody>
                    <a:bodyPr/>
                    <a:lstStyle/>
                    <a:p>
                      <a:pPr algn="ctr"/>
                      <a:r>
                        <a:rPr lang="en-US" dirty="0"/>
                        <a:t>440</a:t>
                      </a:r>
                      <a:endParaRPr lang="en-SG" dirty="0"/>
                    </a:p>
                  </a:txBody>
                  <a:tcPr anchor="ctr"/>
                </a:tc>
                <a:tc>
                  <a:txBody>
                    <a:bodyPr/>
                    <a:lstStyle/>
                    <a:p>
                      <a:pPr algn="ctr"/>
                      <a:r>
                        <a:rPr lang="en-SG" dirty="0"/>
                        <a:t>2.28</a:t>
                      </a:r>
                    </a:p>
                  </a:txBody>
                  <a:tcPr anchor="ctr"/>
                </a:tc>
                <a:tc>
                  <a:txBody>
                    <a:bodyPr/>
                    <a:lstStyle/>
                    <a:p>
                      <a:pPr algn="ctr"/>
                      <a:r>
                        <a:rPr lang="en-SG" dirty="0"/>
                        <a:t>0.026</a:t>
                      </a:r>
                    </a:p>
                  </a:txBody>
                  <a:tcPr anchor="ctr"/>
                </a:tc>
                <a:tc>
                  <a:txBody>
                    <a:bodyPr/>
                    <a:lstStyle/>
                    <a:p>
                      <a:pPr algn="ctr"/>
                      <a:r>
                        <a:rPr lang="en-SG" dirty="0"/>
                        <a:t>98.9%</a:t>
                      </a:r>
                    </a:p>
                  </a:txBody>
                  <a:tcPr anchor="ctr"/>
                </a:tc>
                <a:extLst>
                  <a:ext uri="{0D108BD9-81ED-4DB2-BD59-A6C34878D82A}">
                    <a16:rowId xmlns:a16="http://schemas.microsoft.com/office/drawing/2014/main" val="1461198712"/>
                  </a:ext>
                </a:extLst>
              </a:tr>
            </a:tbl>
          </a:graphicData>
        </a:graphic>
      </p:graphicFrame>
      <p:sp>
        <p:nvSpPr>
          <p:cNvPr id="7" name="Title 1">
            <a:extLst>
              <a:ext uri="{FF2B5EF4-FFF2-40B4-BE49-F238E27FC236}">
                <a16:creationId xmlns:a16="http://schemas.microsoft.com/office/drawing/2014/main" id="{6B9B347A-5FC9-BD42-E60D-A0F5CDEFA732}"/>
              </a:ext>
            </a:extLst>
          </p:cNvPr>
          <p:cNvSpPr>
            <a:spLocks noGrp="1"/>
          </p:cNvSpPr>
          <p:nvPr>
            <p:ph type="title"/>
          </p:nvPr>
        </p:nvSpPr>
        <p:spPr>
          <a:xfrm>
            <a:off x="1229435" y="240555"/>
            <a:ext cx="8035600" cy="1084000"/>
          </a:xfrm>
        </p:spPr>
        <p:txBody>
          <a:bodyPr/>
          <a:lstStyle/>
          <a:p>
            <a:r>
              <a:rPr lang="en-SG" dirty="0"/>
              <a:t>Scheme 2B: Jar testing of treated water in 2A with CaCl2 </a:t>
            </a:r>
            <a:br>
              <a:rPr lang="en-SG" dirty="0"/>
            </a:br>
            <a:r>
              <a:rPr lang="en-SG" dirty="0"/>
              <a:t>(2 step precipitation)</a:t>
            </a:r>
          </a:p>
        </p:txBody>
      </p:sp>
      <p:sp>
        <p:nvSpPr>
          <p:cNvPr id="8" name="TextBox 7">
            <a:extLst>
              <a:ext uri="{FF2B5EF4-FFF2-40B4-BE49-F238E27FC236}">
                <a16:creationId xmlns:a16="http://schemas.microsoft.com/office/drawing/2014/main" id="{E2FB953B-9F5A-E50B-B254-2F71D583BD92}"/>
              </a:ext>
            </a:extLst>
          </p:cNvPr>
          <p:cNvSpPr txBox="1"/>
          <p:nvPr/>
        </p:nvSpPr>
        <p:spPr>
          <a:xfrm>
            <a:off x="1229435" y="1439190"/>
            <a:ext cx="6532558" cy="369332"/>
          </a:xfrm>
          <a:prstGeom prst="rect">
            <a:avLst/>
          </a:prstGeom>
          <a:noFill/>
        </p:spPr>
        <p:txBody>
          <a:bodyPr wrap="none" rtlCol="0">
            <a:spAutoFit/>
          </a:bodyPr>
          <a:lstStyle/>
          <a:p>
            <a:r>
              <a:rPr lang="en-US" dirty="0"/>
              <a:t>Sludge collected from vacuum filtration and dried in 80C oven.</a:t>
            </a:r>
            <a:endParaRPr lang="en-SG" dirty="0"/>
          </a:p>
        </p:txBody>
      </p:sp>
    </p:spTree>
    <p:extLst>
      <p:ext uri="{BB962C8B-B14F-4D97-AF65-F5344CB8AC3E}">
        <p14:creationId xmlns:p14="http://schemas.microsoft.com/office/powerpoint/2010/main" val="31669871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15</a:t>
            </a:fld>
            <a:endParaRPr lang="en"/>
          </a:p>
        </p:txBody>
      </p:sp>
      <p:sp>
        <p:nvSpPr>
          <p:cNvPr id="11" name="TextBox 10">
            <a:extLst>
              <a:ext uri="{FF2B5EF4-FFF2-40B4-BE49-F238E27FC236}">
                <a16:creationId xmlns:a16="http://schemas.microsoft.com/office/drawing/2014/main" id="{ADEC06DB-7157-4973-B1FF-6BDF4719A234}"/>
              </a:ext>
            </a:extLst>
          </p:cNvPr>
          <p:cNvSpPr txBox="1"/>
          <p:nvPr/>
        </p:nvSpPr>
        <p:spPr>
          <a:xfrm>
            <a:off x="205564" y="4677050"/>
            <a:ext cx="3657600" cy="646331"/>
          </a:xfrm>
          <a:prstGeom prst="rect">
            <a:avLst/>
          </a:prstGeom>
          <a:noFill/>
        </p:spPr>
        <p:txBody>
          <a:bodyPr wrap="square" rtlCol="0">
            <a:spAutoFit/>
          </a:bodyPr>
          <a:lstStyle/>
          <a:p>
            <a:r>
              <a:rPr lang="en-US" dirty="0"/>
              <a:t>HFW Pump Discharge solution in Jar 1, 2, and 3</a:t>
            </a:r>
            <a:endParaRPr lang="en-SG" dirty="0"/>
          </a:p>
        </p:txBody>
      </p:sp>
      <p:sp>
        <p:nvSpPr>
          <p:cNvPr id="13" name="TextBox 12">
            <a:extLst>
              <a:ext uri="{FF2B5EF4-FFF2-40B4-BE49-F238E27FC236}">
                <a16:creationId xmlns:a16="http://schemas.microsoft.com/office/drawing/2014/main" id="{7297E83F-76A1-4835-8C35-552464489596}"/>
              </a:ext>
            </a:extLst>
          </p:cNvPr>
          <p:cNvSpPr txBox="1"/>
          <p:nvPr/>
        </p:nvSpPr>
        <p:spPr>
          <a:xfrm>
            <a:off x="4267201" y="4677050"/>
            <a:ext cx="3657600" cy="1200329"/>
          </a:xfrm>
          <a:prstGeom prst="rect">
            <a:avLst/>
          </a:prstGeom>
          <a:noFill/>
        </p:spPr>
        <p:txBody>
          <a:bodyPr wrap="square" rtlCol="0">
            <a:spAutoFit/>
          </a:bodyPr>
          <a:lstStyle/>
          <a:p>
            <a:r>
              <a:rPr lang="en-US" dirty="0"/>
              <a:t>HFW Pump Discharge adjusted pH to &gt;8 with Lime, added CaCl2 at different dosages (1500, 2000, 2500 ppm)</a:t>
            </a:r>
            <a:endParaRPr lang="en-SG" dirty="0"/>
          </a:p>
        </p:txBody>
      </p:sp>
      <p:sp>
        <p:nvSpPr>
          <p:cNvPr id="16" name="TextBox 15">
            <a:extLst>
              <a:ext uri="{FF2B5EF4-FFF2-40B4-BE49-F238E27FC236}">
                <a16:creationId xmlns:a16="http://schemas.microsoft.com/office/drawing/2014/main" id="{6B6B9304-FD99-4A67-903E-DE6D436E576C}"/>
              </a:ext>
            </a:extLst>
          </p:cNvPr>
          <p:cNvSpPr txBox="1"/>
          <p:nvPr/>
        </p:nvSpPr>
        <p:spPr>
          <a:xfrm>
            <a:off x="8328836" y="4677050"/>
            <a:ext cx="3657600" cy="1200329"/>
          </a:xfrm>
          <a:prstGeom prst="rect">
            <a:avLst/>
          </a:prstGeom>
          <a:noFill/>
        </p:spPr>
        <p:txBody>
          <a:bodyPr wrap="square" rtlCol="0">
            <a:spAutoFit/>
          </a:bodyPr>
          <a:lstStyle/>
          <a:p>
            <a:r>
              <a:rPr lang="en-US" dirty="0"/>
              <a:t>Solution with added flocculant (</a:t>
            </a:r>
            <a:r>
              <a:rPr lang="en-US" dirty="0" err="1"/>
              <a:t>Flopam</a:t>
            </a:r>
            <a:r>
              <a:rPr lang="en-US" dirty="0"/>
              <a:t> AN 905 SH). Precipitates clumped and settled after the addition of flocculant. </a:t>
            </a:r>
            <a:endParaRPr lang="en-SG" dirty="0"/>
          </a:p>
        </p:txBody>
      </p:sp>
      <p:sp>
        <p:nvSpPr>
          <p:cNvPr id="8" name="Title 1">
            <a:extLst>
              <a:ext uri="{FF2B5EF4-FFF2-40B4-BE49-F238E27FC236}">
                <a16:creationId xmlns:a16="http://schemas.microsoft.com/office/drawing/2014/main" id="{B63355DF-7FC2-A88B-574D-C89C9E4937A4}"/>
              </a:ext>
            </a:extLst>
          </p:cNvPr>
          <p:cNvSpPr>
            <a:spLocks noGrp="1"/>
          </p:cNvSpPr>
          <p:nvPr>
            <p:ph type="title"/>
          </p:nvPr>
        </p:nvSpPr>
        <p:spPr>
          <a:xfrm>
            <a:off x="1229435" y="240555"/>
            <a:ext cx="8035600" cy="1084000"/>
          </a:xfrm>
        </p:spPr>
        <p:txBody>
          <a:bodyPr/>
          <a:lstStyle/>
          <a:p>
            <a:r>
              <a:rPr lang="en-SG" dirty="0"/>
              <a:t>Scheme 3: Jar testing of HFW pump discharge with CaCl2 and lime pH adjustment</a:t>
            </a:r>
          </a:p>
        </p:txBody>
      </p:sp>
      <p:pic>
        <p:nvPicPr>
          <p:cNvPr id="12" name="Picture 11" descr="A picture containing text, indoor, open&#10;&#10;Description automatically generated">
            <a:extLst>
              <a:ext uri="{FF2B5EF4-FFF2-40B4-BE49-F238E27FC236}">
                <a16:creationId xmlns:a16="http://schemas.microsoft.com/office/drawing/2014/main" id="{A7A0C344-5592-D929-0D90-8CA25AF607BA}"/>
              </a:ext>
            </a:extLst>
          </p:cNvPr>
          <p:cNvPicPr>
            <a:picLocks noChangeAspect="1"/>
          </p:cNvPicPr>
          <p:nvPr/>
        </p:nvPicPr>
        <p:blipFill rotWithShape="1">
          <a:blip r:embed="rId3">
            <a:extLst>
              <a:ext uri="{28A0092B-C50C-407E-A947-70E740481C1C}">
                <a14:useLocalDpi xmlns:a14="http://schemas.microsoft.com/office/drawing/2010/main" val="0"/>
              </a:ext>
            </a:extLst>
          </a:blip>
          <a:srcRect l="9830" r="3833" b="14501"/>
          <a:stretch/>
        </p:blipFill>
        <p:spPr>
          <a:xfrm>
            <a:off x="8119533" y="2180950"/>
            <a:ext cx="3866903" cy="1812125"/>
          </a:xfrm>
          <a:prstGeom prst="rect">
            <a:avLst/>
          </a:prstGeom>
        </p:spPr>
      </p:pic>
      <p:pic>
        <p:nvPicPr>
          <p:cNvPr id="17" name="Picture 16" descr="A picture containing text, indoor&#10;&#10;Description automatically generated">
            <a:extLst>
              <a:ext uri="{FF2B5EF4-FFF2-40B4-BE49-F238E27FC236}">
                <a16:creationId xmlns:a16="http://schemas.microsoft.com/office/drawing/2014/main" id="{CE63AD22-8A06-57E2-D72A-5B9F44CE787F}"/>
              </a:ext>
            </a:extLst>
          </p:cNvPr>
          <p:cNvPicPr>
            <a:picLocks noChangeAspect="1"/>
          </p:cNvPicPr>
          <p:nvPr/>
        </p:nvPicPr>
        <p:blipFill rotWithShape="1">
          <a:blip r:embed="rId4">
            <a:extLst>
              <a:ext uri="{28A0092B-C50C-407E-A947-70E740481C1C}">
                <a14:useLocalDpi xmlns:a14="http://schemas.microsoft.com/office/drawing/2010/main" val="0"/>
              </a:ext>
            </a:extLst>
          </a:blip>
          <a:srcRect l="7509" r="18337"/>
          <a:stretch/>
        </p:blipFill>
        <p:spPr>
          <a:xfrm rot="10800000">
            <a:off x="4357967" y="2075687"/>
            <a:ext cx="3321300" cy="2119464"/>
          </a:xfrm>
          <a:prstGeom prst="rect">
            <a:avLst/>
          </a:prstGeom>
        </p:spPr>
      </p:pic>
      <p:pic>
        <p:nvPicPr>
          <p:cNvPr id="19" name="Picture 18" descr="Diagram&#10;&#10;Description automatically generated">
            <a:extLst>
              <a:ext uri="{FF2B5EF4-FFF2-40B4-BE49-F238E27FC236}">
                <a16:creationId xmlns:a16="http://schemas.microsoft.com/office/drawing/2014/main" id="{AD184306-9AF9-CD09-A3B2-03B01DC6E7FC}"/>
              </a:ext>
            </a:extLst>
          </p:cNvPr>
          <p:cNvPicPr>
            <a:picLocks noChangeAspect="1"/>
          </p:cNvPicPr>
          <p:nvPr/>
        </p:nvPicPr>
        <p:blipFill rotWithShape="1">
          <a:blip r:embed="rId5">
            <a:extLst>
              <a:ext uri="{28A0092B-C50C-407E-A947-70E740481C1C}">
                <a14:useLocalDpi xmlns:a14="http://schemas.microsoft.com/office/drawing/2010/main" val="0"/>
              </a:ext>
            </a:extLst>
          </a:blip>
          <a:srcRect l="16335" r="17881"/>
          <a:stretch/>
        </p:blipFill>
        <p:spPr>
          <a:xfrm>
            <a:off x="561164" y="2180950"/>
            <a:ext cx="2946400" cy="2119464"/>
          </a:xfrm>
          <a:prstGeom prst="rect">
            <a:avLst/>
          </a:prstGeom>
        </p:spPr>
      </p:pic>
    </p:spTree>
    <p:extLst>
      <p:ext uri="{BB962C8B-B14F-4D97-AF65-F5344CB8AC3E}">
        <p14:creationId xmlns:p14="http://schemas.microsoft.com/office/powerpoint/2010/main" val="17160373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16</a:t>
            </a:fld>
            <a:endParaRPr lang="en"/>
          </a:p>
        </p:txBody>
      </p:sp>
      <p:graphicFrame>
        <p:nvGraphicFramePr>
          <p:cNvPr id="4" name="Table 4">
            <a:extLst>
              <a:ext uri="{FF2B5EF4-FFF2-40B4-BE49-F238E27FC236}">
                <a16:creationId xmlns:a16="http://schemas.microsoft.com/office/drawing/2014/main" id="{3343AF2C-A8C3-4201-827A-B2E6B0F5F79F}"/>
              </a:ext>
            </a:extLst>
          </p:cNvPr>
          <p:cNvGraphicFramePr>
            <a:graphicFrameLocks noGrp="1"/>
          </p:cNvGraphicFramePr>
          <p:nvPr>
            <p:extLst>
              <p:ext uri="{D42A27DB-BD31-4B8C-83A1-F6EECF244321}">
                <p14:modId xmlns:p14="http://schemas.microsoft.com/office/powerpoint/2010/main" val="2506421668"/>
              </p:ext>
            </p:extLst>
          </p:nvPr>
        </p:nvGraphicFramePr>
        <p:xfrm>
          <a:off x="1229435" y="1808522"/>
          <a:ext cx="8128001" cy="2164463"/>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2077118224"/>
                    </a:ext>
                  </a:extLst>
                </a:gridCol>
                <a:gridCol w="1161143">
                  <a:extLst>
                    <a:ext uri="{9D8B030D-6E8A-4147-A177-3AD203B41FA5}">
                      <a16:colId xmlns:a16="http://schemas.microsoft.com/office/drawing/2014/main" val="1336480031"/>
                    </a:ext>
                  </a:extLst>
                </a:gridCol>
                <a:gridCol w="1161143">
                  <a:extLst>
                    <a:ext uri="{9D8B030D-6E8A-4147-A177-3AD203B41FA5}">
                      <a16:colId xmlns:a16="http://schemas.microsoft.com/office/drawing/2014/main" val="1141851697"/>
                    </a:ext>
                  </a:extLst>
                </a:gridCol>
                <a:gridCol w="1425469">
                  <a:extLst>
                    <a:ext uri="{9D8B030D-6E8A-4147-A177-3AD203B41FA5}">
                      <a16:colId xmlns:a16="http://schemas.microsoft.com/office/drawing/2014/main" val="1267564052"/>
                    </a:ext>
                  </a:extLst>
                </a:gridCol>
                <a:gridCol w="896817">
                  <a:extLst>
                    <a:ext uri="{9D8B030D-6E8A-4147-A177-3AD203B41FA5}">
                      <a16:colId xmlns:a16="http://schemas.microsoft.com/office/drawing/2014/main" val="1724298772"/>
                    </a:ext>
                  </a:extLst>
                </a:gridCol>
                <a:gridCol w="1161143">
                  <a:extLst>
                    <a:ext uri="{9D8B030D-6E8A-4147-A177-3AD203B41FA5}">
                      <a16:colId xmlns:a16="http://schemas.microsoft.com/office/drawing/2014/main" val="1522809040"/>
                    </a:ext>
                  </a:extLst>
                </a:gridCol>
                <a:gridCol w="1161143">
                  <a:extLst>
                    <a:ext uri="{9D8B030D-6E8A-4147-A177-3AD203B41FA5}">
                      <a16:colId xmlns:a16="http://schemas.microsoft.com/office/drawing/2014/main" val="1463155663"/>
                    </a:ext>
                  </a:extLst>
                </a:gridCol>
              </a:tblGrid>
              <a:tr h="354525">
                <a:tc rowSpan="2">
                  <a:txBody>
                    <a:bodyPr/>
                    <a:lstStyle/>
                    <a:p>
                      <a:pPr algn="ctr"/>
                      <a:r>
                        <a:rPr lang="en-US" dirty="0"/>
                        <a:t>Jar </a:t>
                      </a:r>
                      <a:endParaRPr lang="en-SG" dirty="0"/>
                    </a:p>
                  </a:txBody>
                  <a:tcPr anchor="ctr"/>
                </a:tc>
                <a:tc rowSpan="2">
                  <a:txBody>
                    <a:bodyPr/>
                    <a:lstStyle/>
                    <a:p>
                      <a:pPr algn="ctr"/>
                      <a:r>
                        <a:rPr lang="en-US" dirty="0"/>
                        <a:t>CaCl2 dosage (ppm)</a:t>
                      </a:r>
                      <a:endParaRPr lang="en-SG" dirty="0"/>
                    </a:p>
                  </a:txBody>
                  <a:tcPr anchor="ctr"/>
                </a:tc>
                <a:tc rowSpan="2">
                  <a:txBody>
                    <a:bodyPr/>
                    <a:lstStyle/>
                    <a:p>
                      <a:pPr algn="ctr"/>
                      <a:r>
                        <a:rPr lang="en-SG" dirty="0"/>
                        <a:t>Lime dosage (ppm)</a:t>
                      </a:r>
                    </a:p>
                  </a:txBody>
                  <a:tcPr anchor="ctr"/>
                </a:tc>
                <a:tc gridSpan="4">
                  <a:txBody>
                    <a:bodyPr/>
                    <a:lstStyle/>
                    <a:p>
                      <a:pPr algn="ctr"/>
                      <a:r>
                        <a:rPr lang="en-US" dirty="0"/>
                        <a:t>pH</a:t>
                      </a:r>
                      <a:endParaRPr lang="en-SG" dirty="0"/>
                    </a:p>
                  </a:txBody>
                  <a:tcPr anchor="ctr"/>
                </a:tc>
                <a:tc hMerge="1">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extLst>
                  <a:ext uri="{0D108BD9-81ED-4DB2-BD59-A6C34878D82A}">
                    <a16:rowId xmlns:a16="http://schemas.microsoft.com/office/drawing/2014/main" val="1368696735"/>
                  </a:ext>
                </a:extLst>
              </a:tr>
              <a:tr h="351980">
                <a:tc vMerge="1">
                  <a:txBody>
                    <a:bodyPr/>
                    <a:lstStyle/>
                    <a:p>
                      <a:endParaRPr lang="en-SG" dirty="0"/>
                    </a:p>
                  </a:txBody>
                  <a:tcPr/>
                </a:tc>
                <a:tc vMerge="1">
                  <a:txBody>
                    <a:bodyPr/>
                    <a:lstStyle/>
                    <a:p>
                      <a:endParaRPr lang="en-SG"/>
                    </a:p>
                  </a:txBody>
                  <a:tcPr/>
                </a:tc>
                <a:tc vMerge="1">
                  <a:txBody>
                    <a:bodyPr/>
                    <a:lstStyle/>
                    <a:p>
                      <a:endParaRPr lang="en-SG"/>
                    </a:p>
                  </a:txBody>
                  <a:tcPr/>
                </a:tc>
                <a:tc>
                  <a:txBody>
                    <a:bodyPr/>
                    <a:lstStyle/>
                    <a:p>
                      <a:pPr algn="ctr"/>
                      <a:r>
                        <a:rPr lang="en-SG" dirty="0"/>
                        <a:t>Initial pH adjustment</a:t>
                      </a:r>
                    </a:p>
                  </a:txBody>
                  <a:tcPr anchor="ctr"/>
                </a:tc>
                <a:tc>
                  <a:txBody>
                    <a:bodyPr/>
                    <a:lstStyle/>
                    <a:p>
                      <a:pPr algn="ctr"/>
                      <a:r>
                        <a:rPr lang="en-US" dirty="0"/>
                        <a:t>t = 0 min</a:t>
                      </a:r>
                      <a:endParaRPr lang="en-SG" dirty="0"/>
                    </a:p>
                  </a:txBody>
                  <a:tcPr anchor="ctr"/>
                </a:tc>
                <a:tc>
                  <a:txBody>
                    <a:bodyPr/>
                    <a:lstStyle/>
                    <a:p>
                      <a:pPr algn="ctr"/>
                      <a:r>
                        <a:rPr lang="en-US" dirty="0"/>
                        <a:t>t = 15 min  </a:t>
                      </a:r>
                      <a:endParaRPr lang="en-SG" dirty="0"/>
                    </a:p>
                  </a:txBody>
                  <a:tcPr anchor="ctr"/>
                </a:tc>
                <a:tc>
                  <a:txBody>
                    <a:bodyPr/>
                    <a:lstStyle/>
                    <a:p>
                      <a:pPr algn="ctr"/>
                      <a:r>
                        <a:rPr lang="en-US" dirty="0"/>
                        <a:t>t = 30 min </a:t>
                      </a:r>
                      <a:endParaRPr lang="en-SG" dirty="0"/>
                    </a:p>
                  </a:txBody>
                  <a:tcPr anchor="ctr"/>
                </a:tc>
                <a:extLst>
                  <a:ext uri="{0D108BD9-81ED-4DB2-BD59-A6C34878D82A}">
                    <a16:rowId xmlns:a16="http://schemas.microsoft.com/office/drawing/2014/main" val="1728254030"/>
                  </a:ext>
                </a:extLst>
              </a:tr>
              <a:tr h="370840">
                <a:tc>
                  <a:txBody>
                    <a:bodyPr/>
                    <a:lstStyle/>
                    <a:p>
                      <a:pPr algn="ctr"/>
                      <a:r>
                        <a:rPr lang="en-US" dirty="0"/>
                        <a:t>1</a:t>
                      </a:r>
                      <a:endParaRPr lang="en-SG" dirty="0"/>
                    </a:p>
                  </a:txBody>
                  <a:tcPr anchor="ctr"/>
                </a:tc>
                <a:tc>
                  <a:txBody>
                    <a:bodyPr/>
                    <a:lstStyle/>
                    <a:p>
                      <a:pPr algn="ctr"/>
                      <a:r>
                        <a:rPr lang="en-US" dirty="0"/>
                        <a:t>1500</a:t>
                      </a:r>
                      <a:endParaRPr lang="en-SG" dirty="0"/>
                    </a:p>
                  </a:txBody>
                  <a:tcPr anchor="ctr"/>
                </a:tc>
                <a:tc>
                  <a:txBody>
                    <a:bodyPr/>
                    <a:lstStyle/>
                    <a:p>
                      <a:pPr algn="ctr"/>
                      <a:r>
                        <a:rPr lang="en-SG" dirty="0"/>
                        <a:t>550</a:t>
                      </a:r>
                    </a:p>
                  </a:txBody>
                  <a:tcPr anchor="ctr"/>
                </a:tc>
                <a:tc>
                  <a:txBody>
                    <a:bodyPr/>
                    <a:lstStyle/>
                    <a:p>
                      <a:pPr algn="ctr"/>
                      <a:r>
                        <a:rPr lang="en-SG" dirty="0"/>
                        <a:t>8.66</a:t>
                      </a:r>
                    </a:p>
                  </a:txBody>
                  <a:tcPr anchor="ctr"/>
                </a:tc>
                <a:tc>
                  <a:txBody>
                    <a:bodyPr/>
                    <a:lstStyle/>
                    <a:p>
                      <a:pPr algn="ctr"/>
                      <a:r>
                        <a:rPr lang="en-SG" dirty="0"/>
                        <a:t>8.19</a:t>
                      </a:r>
                    </a:p>
                  </a:txBody>
                  <a:tcPr anchor="ctr"/>
                </a:tc>
                <a:tc>
                  <a:txBody>
                    <a:bodyPr/>
                    <a:lstStyle/>
                    <a:p>
                      <a:pPr algn="ctr"/>
                      <a:r>
                        <a:rPr lang="en-SG" dirty="0"/>
                        <a:t>8.92</a:t>
                      </a:r>
                    </a:p>
                  </a:txBody>
                  <a:tcPr anchor="ctr"/>
                </a:tc>
                <a:tc>
                  <a:txBody>
                    <a:bodyPr/>
                    <a:lstStyle/>
                    <a:p>
                      <a:pPr algn="ctr"/>
                      <a:r>
                        <a:rPr lang="en-SG" dirty="0"/>
                        <a:t>9.1</a:t>
                      </a:r>
                    </a:p>
                  </a:txBody>
                  <a:tcPr anchor="ct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2000</a:t>
                      </a:r>
                      <a:endParaRPr lang="en-SG" dirty="0"/>
                    </a:p>
                  </a:txBody>
                  <a:tcPr anchor="ctr"/>
                </a:tc>
                <a:tc>
                  <a:txBody>
                    <a:bodyPr/>
                    <a:lstStyle/>
                    <a:p>
                      <a:pPr algn="ctr"/>
                      <a:r>
                        <a:rPr lang="en-SG" dirty="0"/>
                        <a:t>600</a:t>
                      </a:r>
                    </a:p>
                  </a:txBody>
                  <a:tcPr anchor="ctr"/>
                </a:tc>
                <a:tc>
                  <a:txBody>
                    <a:bodyPr/>
                    <a:lstStyle/>
                    <a:p>
                      <a:pPr algn="ctr"/>
                      <a:r>
                        <a:rPr lang="en-SG" dirty="0"/>
                        <a:t>9.04</a:t>
                      </a:r>
                    </a:p>
                  </a:txBody>
                  <a:tcPr anchor="ctr"/>
                </a:tc>
                <a:tc>
                  <a:txBody>
                    <a:bodyPr/>
                    <a:lstStyle/>
                    <a:p>
                      <a:pPr algn="ctr"/>
                      <a:r>
                        <a:rPr lang="en-SG" dirty="0"/>
                        <a:t>8.59</a:t>
                      </a:r>
                    </a:p>
                  </a:txBody>
                  <a:tcPr anchor="ctr"/>
                </a:tc>
                <a:tc>
                  <a:txBody>
                    <a:bodyPr/>
                    <a:lstStyle/>
                    <a:p>
                      <a:pPr algn="ctr"/>
                      <a:r>
                        <a:rPr lang="en-SG" dirty="0"/>
                        <a:t>9.15</a:t>
                      </a:r>
                    </a:p>
                  </a:txBody>
                  <a:tcPr anchor="ctr"/>
                </a:tc>
                <a:tc>
                  <a:txBody>
                    <a:bodyPr/>
                    <a:lstStyle/>
                    <a:p>
                      <a:pPr algn="ctr"/>
                      <a:r>
                        <a:rPr lang="en-SG" dirty="0"/>
                        <a:t>9.3</a:t>
                      </a:r>
                    </a:p>
                  </a:txBody>
                  <a:tcPr anchor="ctr"/>
                </a:tc>
                <a:extLst>
                  <a:ext uri="{0D108BD9-81ED-4DB2-BD59-A6C34878D82A}">
                    <a16:rowId xmlns:a16="http://schemas.microsoft.com/office/drawing/2014/main" val="1461198712"/>
                  </a:ext>
                </a:extLst>
              </a:tr>
              <a:tr h="370840">
                <a:tc>
                  <a:txBody>
                    <a:bodyPr/>
                    <a:lstStyle/>
                    <a:p>
                      <a:pPr algn="ctr"/>
                      <a:r>
                        <a:rPr lang="en-US" dirty="0"/>
                        <a:t>3</a:t>
                      </a:r>
                      <a:endParaRPr lang="en-SG" dirty="0"/>
                    </a:p>
                  </a:txBody>
                  <a:tcPr anchor="ctr"/>
                </a:tc>
                <a:tc>
                  <a:txBody>
                    <a:bodyPr/>
                    <a:lstStyle/>
                    <a:p>
                      <a:pPr algn="ctr"/>
                      <a:r>
                        <a:rPr lang="en-US" dirty="0"/>
                        <a:t>2500</a:t>
                      </a:r>
                      <a:endParaRPr lang="en-SG" dirty="0"/>
                    </a:p>
                  </a:txBody>
                  <a:tcPr anchor="ctr"/>
                </a:tc>
                <a:tc>
                  <a:txBody>
                    <a:bodyPr/>
                    <a:lstStyle/>
                    <a:p>
                      <a:pPr algn="ctr"/>
                      <a:r>
                        <a:rPr lang="en-SG" dirty="0"/>
                        <a:t>800</a:t>
                      </a:r>
                    </a:p>
                  </a:txBody>
                  <a:tcPr anchor="ctr"/>
                </a:tc>
                <a:tc>
                  <a:txBody>
                    <a:bodyPr/>
                    <a:lstStyle/>
                    <a:p>
                      <a:pPr algn="ctr"/>
                      <a:r>
                        <a:rPr lang="en-SG" dirty="0"/>
                        <a:t>10.43</a:t>
                      </a:r>
                    </a:p>
                  </a:txBody>
                  <a:tcPr anchor="ctr"/>
                </a:tc>
                <a:tc>
                  <a:txBody>
                    <a:bodyPr/>
                    <a:lstStyle/>
                    <a:p>
                      <a:pPr algn="ctr"/>
                      <a:r>
                        <a:rPr lang="en-SG" dirty="0"/>
                        <a:t>10.02</a:t>
                      </a:r>
                    </a:p>
                  </a:txBody>
                  <a:tcPr anchor="ctr"/>
                </a:tc>
                <a:tc>
                  <a:txBody>
                    <a:bodyPr/>
                    <a:lstStyle/>
                    <a:p>
                      <a:pPr algn="ctr"/>
                      <a:r>
                        <a:rPr lang="en-SG" dirty="0"/>
                        <a:t>10.41</a:t>
                      </a:r>
                    </a:p>
                  </a:txBody>
                  <a:tcPr anchor="ctr"/>
                </a:tc>
                <a:tc>
                  <a:txBody>
                    <a:bodyPr/>
                    <a:lstStyle/>
                    <a:p>
                      <a:pPr algn="ctr"/>
                      <a:r>
                        <a:rPr lang="en-SG" dirty="0"/>
                        <a:t>10.52</a:t>
                      </a:r>
                    </a:p>
                  </a:txBody>
                  <a:tcPr anchor="ctr"/>
                </a:tc>
                <a:extLst>
                  <a:ext uri="{0D108BD9-81ED-4DB2-BD59-A6C34878D82A}">
                    <a16:rowId xmlns:a16="http://schemas.microsoft.com/office/drawing/2014/main" val="17998774"/>
                  </a:ext>
                </a:extLst>
              </a:tr>
            </a:tbl>
          </a:graphicData>
        </a:graphic>
      </p:graphicFrame>
      <p:sp>
        <p:nvSpPr>
          <p:cNvPr id="5" name="TextBox 4">
            <a:extLst>
              <a:ext uri="{FF2B5EF4-FFF2-40B4-BE49-F238E27FC236}">
                <a16:creationId xmlns:a16="http://schemas.microsoft.com/office/drawing/2014/main" id="{EEA0E95C-953C-402B-977E-ED57E9226799}"/>
              </a:ext>
            </a:extLst>
          </p:cNvPr>
          <p:cNvSpPr txBox="1"/>
          <p:nvPr/>
        </p:nvSpPr>
        <p:spPr>
          <a:xfrm>
            <a:off x="1229435" y="1381872"/>
            <a:ext cx="5763116" cy="369332"/>
          </a:xfrm>
          <a:prstGeom prst="rect">
            <a:avLst/>
          </a:prstGeom>
          <a:noFill/>
        </p:spPr>
        <p:txBody>
          <a:bodyPr wrap="none" rtlCol="0">
            <a:spAutoFit/>
          </a:bodyPr>
          <a:lstStyle/>
          <a:p>
            <a:r>
              <a:rPr lang="en-US" dirty="0"/>
              <a:t>Chemical precipitation with pH adjustment, then CaCl2</a:t>
            </a:r>
            <a:endParaRPr lang="en-SG" dirty="0"/>
          </a:p>
        </p:txBody>
      </p:sp>
      <p:sp>
        <p:nvSpPr>
          <p:cNvPr id="10" name="TextBox 9">
            <a:extLst>
              <a:ext uri="{FF2B5EF4-FFF2-40B4-BE49-F238E27FC236}">
                <a16:creationId xmlns:a16="http://schemas.microsoft.com/office/drawing/2014/main" id="{2C4350C2-65BE-423A-8EA3-21ACFABBCB3C}"/>
              </a:ext>
            </a:extLst>
          </p:cNvPr>
          <p:cNvSpPr txBox="1"/>
          <p:nvPr/>
        </p:nvSpPr>
        <p:spPr>
          <a:xfrm>
            <a:off x="1229435" y="3881545"/>
            <a:ext cx="6062301" cy="369332"/>
          </a:xfrm>
          <a:prstGeom prst="rect">
            <a:avLst/>
          </a:prstGeom>
          <a:noFill/>
        </p:spPr>
        <p:txBody>
          <a:bodyPr wrap="none" rtlCol="0">
            <a:spAutoFit/>
          </a:bodyPr>
          <a:lstStyle/>
          <a:p>
            <a:r>
              <a:rPr lang="en-US" dirty="0"/>
              <a:t>Coagulation and flocculation with 1 mg/L anionic polymer </a:t>
            </a:r>
            <a:endParaRPr lang="en-SG" dirty="0"/>
          </a:p>
        </p:txBody>
      </p:sp>
      <p:graphicFrame>
        <p:nvGraphicFramePr>
          <p:cNvPr id="12" name="Table 4">
            <a:extLst>
              <a:ext uri="{FF2B5EF4-FFF2-40B4-BE49-F238E27FC236}">
                <a16:creationId xmlns:a16="http://schemas.microsoft.com/office/drawing/2014/main" id="{27B91631-FD32-4EA2-AEA3-2FB90F8FA04B}"/>
              </a:ext>
            </a:extLst>
          </p:cNvPr>
          <p:cNvGraphicFramePr>
            <a:graphicFrameLocks noGrp="1"/>
          </p:cNvGraphicFramePr>
          <p:nvPr>
            <p:extLst>
              <p:ext uri="{D42A27DB-BD31-4B8C-83A1-F6EECF244321}">
                <p14:modId xmlns:p14="http://schemas.microsoft.com/office/powerpoint/2010/main" val="238448860"/>
              </p:ext>
            </p:extLst>
          </p:nvPr>
        </p:nvGraphicFramePr>
        <p:xfrm>
          <a:off x="736600" y="4243021"/>
          <a:ext cx="10152000" cy="2073023"/>
        </p:xfrm>
        <a:graphic>
          <a:graphicData uri="http://schemas.openxmlformats.org/drawingml/2006/table">
            <a:tbl>
              <a:tblPr firstRow="1" bandRow="1">
                <a:tableStyleId>{5C22544A-7EE6-4342-B048-85BDC9FD1C3A}</a:tableStyleId>
              </a:tblPr>
              <a:tblGrid>
                <a:gridCol w="825651">
                  <a:extLst>
                    <a:ext uri="{9D8B030D-6E8A-4147-A177-3AD203B41FA5}">
                      <a16:colId xmlns:a16="http://schemas.microsoft.com/office/drawing/2014/main" val="2077118224"/>
                    </a:ext>
                  </a:extLst>
                </a:gridCol>
                <a:gridCol w="1197883">
                  <a:extLst>
                    <a:ext uri="{9D8B030D-6E8A-4147-A177-3AD203B41FA5}">
                      <a16:colId xmlns:a16="http://schemas.microsoft.com/office/drawing/2014/main" val="2680568580"/>
                    </a:ext>
                  </a:extLst>
                </a:gridCol>
                <a:gridCol w="1202267">
                  <a:extLst>
                    <a:ext uri="{9D8B030D-6E8A-4147-A177-3AD203B41FA5}">
                      <a16:colId xmlns:a16="http://schemas.microsoft.com/office/drawing/2014/main" val="3957460958"/>
                    </a:ext>
                  </a:extLst>
                </a:gridCol>
                <a:gridCol w="1473200">
                  <a:extLst>
                    <a:ext uri="{9D8B030D-6E8A-4147-A177-3AD203B41FA5}">
                      <a16:colId xmlns:a16="http://schemas.microsoft.com/office/drawing/2014/main" val="1724298772"/>
                    </a:ext>
                  </a:extLst>
                </a:gridCol>
                <a:gridCol w="1507066">
                  <a:extLst>
                    <a:ext uri="{9D8B030D-6E8A-4147-A177-3AD203B41FA5}">
                      <a16:colId xmlns:a16="http://schemas.microsoft.com/office/drawing/2014/main" val="1522809040"/>
                    </a:ext>
                  </a:extLst>
                </a:gridCol>
                <a:gridCol w="1515534">
                  <a:extLst>
                    <a:ext uri="{9D8B030D-6E8A-4147-A177-3AD203B41FA5}">
                      <a16:colId xmlns:a16="http://schemas.microsoft.com/office/drawing/2014/main" val="1463155663"/>
                    </a:ext>
                  </a:extLst>
                </a:gridCol>
                <a:gridCol w="2430399">
                  <a:extLst>
                    <a:ext uri="{9D8B030D-6E8A-4147-A177-3AD203B41FA5}">
                      <a16:colId xmlns:a16="http://schemas.microsoft.com/office/drawing/2014/main" val="2841462320"/>
                    </a:ext>
                  </a:extLst>
                </a:gridCol>
              </a:tblGrid>
              <a:tr h="318071">
                <a:tc rowSpan="2">
                  <a:txBody>
                    <a:bodyPr/>
                    <a:lstStyle/>
                    <a:p>
                      <a:pPr algn="ctr"/>
                      <a:r>
                        <a:rPr lang="en-US" dirty="0"/>
                        <a:t>Jar </a:t>
                      </a:r>
                      <a:endParaRPr lang="en-SG" dirty="0"/>
                    </a:p>
                  </a:txBody>
                  <a:tcPr anchor="ctr"/>
                </a:tc>
                <a:tc rowSpan="2">
                  <a:txBody>
                    <a:bodyPr/>
                    <a:lstStyle/>
                    <a:p>
                      <a:pPr algn="ctr"/>
                      <a:r>
                        <a:rPr lang="en-US" dirty="0"/>
                        <a:t>CaCl2 dosage (ppm)</a:t>
                      </a:r>
                      <a:endParaRPr lang="en-SG" dirty="0"/>
                    </a:p>
                  </a:txBody>
                  <a:tcPr anchor="ctr"/>
                </a:tc>
                <a:tc rowSpan="2">
                  <a:txBody>
                    <a:bodyPr/>
                    <a:lstStyle/>
                    <a:p>
                      <a:pPr algn="ctr"/>
                      <a:r>
                        <a:rPr lang="en-SG" dirty="0"/>
                        <a:t>Lime dosage (ppm)</a:t>
                      </a:r>
                    </a:p>
                  </a:txBody>
                  <a:tcPr anchor="ctr"/>
                </a:tc>
                <a:tc gridSpan="3">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tc rowSpan="2">
                  <a:txBody>
                    <a:bodyPr/>
                    <a:lstStyle/>
                    <a:p>
                      <a:pPr algn="ctr"/>
                      <a:r>
                        <a:rPr lang="en-US" dirty="0"/>
                        <a:t>Polymer used </a:t>
                      </a:r>
                      <a:endParaRPr lang="en-SG" dirty="0"/>
                    </a:p>
                  </a:txBody>
                  <a:tcPr anchor="ctr"/>
                </a:tc>
                <a:extLst>
                  <a:ext uri="{0D108BD9-81ED-4DB2-BD59-A6C34878D82A}">
                    <a16:rowId xmlns:a16="http://schemas.microsoft.com/office/drawing/2014/main" val="1368696735"/>
                  </a:ext>
                </a:extLst>
              </a:tr>
              <a:tr h="481430">
                <a:tc vMerge="1">
                  <a:txBody>
                    <a:bodyPr/>
                    <a:lstStyle/>
                    <a:p>
                      <a:endParaRPr lang="en-SG" dirty="0"/>
                    </a:p>
                  </a:txBody>
                  <a:tcPr/>
                </a:tc>
                <a:tc vMerge="1">
                  <a:txBody>
                    <a:bodyPr/>
                    <a:lstStyle/>
                    <a:p>
                      <a:endParaRPr lang="en-SG"/>
                    </a:p>
                  </a:txBody>
                  <a:tcPr/>
                </a:tc>
                <a:tc vMerge="1">
                  <a:txBody>
                    <a:bodyPr/>
                    <a:lstStyle/>
                    <a:p>
                      <a:endParaRPr lang="en-SG"/>
                    </a:p>
                  </a:txBody>
                  <a:tcPr/>
                </a:tc>
                <a:tc>
                  <a:txBody>
                    <a:bodyPr/>
                    <a:lstStyle/>
                    <a:p>
                      <a:pPr algn="ctr"/>
                      <a:r>
                        <a:rPr lang="en-US" dirty="0"/>
                        <a:t>t = 0 min</a:t>
                      </a:r>
                      <a:endParaRPr lang="en-SG" dirty="0"/>
                    </a:p>
                  </a:txBody>
                  <a:tcPr anchor="ctr"/>
                </a:tc>
                <a:tc>
                  <a:txBody>
                    <a:bodyPr/>
                    <a:lstStyle/>
                    <a:p>
                      <a:pPr algn="ctr"/>
                      <a:r>
                        <a:rPr lang="en-US" dirty="0"/>
                        <a:t>t = 15 min  </a:t>
                      </a:r>
                      <a:endParaRPr lang="en-SG" dirty="0"/>
                    </a:p>
                  </a:txBody>
                  <a:tcPr anchor="ctr"/>
                </a:tc>
                <a:tc>
                  <a:txBody>
                    <a:bodyPr/>
                    <a:lstStyle/>
                    <a:p>
                      <a:pPr algn="ctr"/>
                      <a:r>
                        <a:rPr lang="en-US" dirty="0"/>
                        <a:t>t = 30 min </a:t>
                      </a:r>
                      <a:endParaRPr lang="en-SG" dirty="0"/>
                    </a:p>
                  </a:txBody>
                  <a:tcPr anchor="ctr"/>
                </a:tc>
                <a:tc vMerge="1">
                  <a:txBody>
                    <a:bodyPr/>
                    <a:lstStyle/>
                    <a:p>
                      <a:pPr algn="ctr"/>
                      <a:endParaRPr lang="en-SG" dirty="0"/>
                    </a:p>
                  </a:txBody>
                  <a:tcPr anchor="ctr"/>
                </a:tc>
                <a:extLst>
                  <a:ext uri="{0D108BD9-81ED-4DB2-BD59-A6C34878D82A}">
                    <a16:rowId xmlns:a16="http://schemas.microsoft.com/office/drawing/2014/main" val="1728254030"/>
                  </a:ext>
                </a:extLst>
              </a:tr>
              <a:tr h="318071">
                <a:tc>
                  <a:txBody>
                    <a:bodyPr/>
                    <a:lstStyle/>
                    <a:p>
                      <a:pPr algn="ctr"/>
                      <a:r>
                        <a:rPr lang="en-US" dirty="0"/>
                        <a:t>1</a:t>
                      </a:r>
                      <a:endParaRPr lang="en-SG" dirty="0"/>
                    </a:p>
                  </a:txBody>
                  <a:tcPr anchor="ctr"/>
                </a:tc>
                <a:tc>
                  <a:txBody>
                    <a:bodyPr/>
                    <a:lstStyle/>
                    <a:p>
                      <a:pPr algn="ctr"/>
                      <a:r>
                        <a:rPr lang="en-US" dirty="0"/>
                        <a:t>1500</a:t>
                      </a:r>
                      <a:endParaRPr lang="en-SG" dirty="0"/>
                    </a:p>
                  </a:txBody>
                  <a:tcPr anchor="ctr"/>
                </a:tc>
                <a:tc>
                  <a:txBody>
                    <a:bodyPr/>
                    <a:lstStyle/>
                    <a:p>
                      <a:pPr algn="ctr"/>
                      <a:r>
                        <a:rPr lang="en-SG" dirty="0"/>
                        <a:t>550</a:t>
                      </a:r>
                    </a:p>
                  </a:txBody>
                  <a:tcPr anchor="ctr"/>
                </a:tc>
                <a:tc>
                  <a:txBody>
                    <a:bodyPr/>
                    <a:lstStyle/>
                    <a:p>
                      <a:pPr algn="ctr"/>
                      <a:r>
                        <a:rPr lang="en-SG" dirty="0"/>
                        <a:t>9.1</a:t>
                      </a:r>
                    </a:p>
                  </a:txBody>
                  <a:tcPr anchor="ctr"/>
                </a:tc>
                <a:tc>
                  <a:txBody>
                    <a:bodyPr/>
                    <a:lstStyle/>
                    <a:p>
                      <a:pPr algn="ctr"/>
                      <a:r>
                        <a:rPr lang="en-SG" dirty="0"/>
                        <a:t>9.1</a:t>
                      </a:r>
                    </a:p>
                  </a:txBody>
                  <a:tcPr anchor="ctr"/>
                </a:tc>
                <a:tc>
                  <a:txBody>
                    <a:bodyPr/>
                    <a:lstStyle/>
                    <a:p>
                      <a:pPr algn="ctr"/>
                      <a:r>
                        <a:rPr lang="en-SG" dirty="0"/>
                        <a:t>9.08</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521350264"/>
                  </a:ext>
                </a:extLst>
              </a:tr>
              <a:tr h="318071">
                <a:tc>
                  <a:txBody>
                    <a:bodyPr/>
                    <a:lstStyle/>
                    <a:p>
                      <a:pPr algn="ctr"/>
                      <a:r>
                        <a:rPr lang="en-US" dirty="0"/>
                        <a:t>2</a:t>
                      </a:r>
                      <a:endParaRPr lang="en-SG" dirty="0"/>
                    </a:p>
                  </a:txBody>
                  <a:tcPr anchor="ctr"/>
                </a:tc>
                <a:tc>
                  <a:txBody>
                    <a:bodyPr/>
                    <a:lstStyle/>
                    <a:p>
                      <a:pPr algn="ctr"/>
                      <a:r>
                        <a:rPr lang="en-US" dirty="0"/>
                        <a:t>2000</a:t>
                      </a:r>
                      <a:endParaRPr lang="en-SG" dirty="0"/>
                    </a:p>
                  </a:txBody>
                  <a:tcPr anchor="ctr"/>
                </a:tc>
                <a:tc>
                  <a:txBody>
                    <a:bodyPr/>
                    <a:lstStyle/>
                    <a:p>
                      <a:pPr algn="ctr"/>
                      <a:r>
                        <a:rPr lang="en-SG" dirty="0"/>
                        <a:t>600</a:t>
                      </a:r>
                    </a:p>
                  </a:txBody>
                  <a:tcPr anchor="ctr"/>
                </a:tc>
                <a:tc>
                  <a:txBody>
                    <a:bodyPr/>
                    <a:lstStyle/>
                    <a:p>
                      <a:pPr algn="ctr"/>
                      <a:r>
                        <a:rPr lang="en-SG" dirty="0"/>
                        <a:t>9.3</a:t>
                      </a:r>
                    </a:p>
                  </a:txBody>
                  <a:tcPr anchor="ctr"/>
                </a:tc>
                <a:tc>
                  <a:txBody>
                    <a:bodyPr/>
                    <a:lstStyle/>
                    <a:p>
                      <a:pPr algn="ctr"/>
                      <a:r>
                        <a:rPr lang="en-SG" dirty="0"/>
                        <a:t>9.29</a:t>
                      </a:r>
                    </a:p>
                  </a:txBody>
                  <a:tcPr anchor="ctr"/>
                </a:tc>
                <a:tc>
                  <a:txBody>
                    <a:bodyPr/>
                    <a:lstStyle/>
                    <a:p>
                      <a:pPr algn="ctr"/>
                      <a:r>
                        <a:rPr lang="en-SG" dirty="0"/>
                        <a:t>9.28</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461198712"/>
                  </a:ext>
                </a:extLst>
              </a:tr>
              <a:tr h="318071">
                <a:tc>
                  <a:txBody>
                    <a:bodyPr/>
                    <a:lstStyle/>
                    <a:p>
                      <a:pPr algn="ctr"/>
                      <a:r>
                        <a:rPr lang="en-US" dirty="0"/>
                        <a:t>3</a:t>
                      </a:r>
                      <a:endParaRPr lang="en-SG" dirty="0"/>
                    </a:p>
                  </a:txBody>
                  <a:tcPr anchor="ctr"/>
                </a:tc>
                <a:tc>
                  <a:txBody>
                    <a:bodyPr/>
                    <a:lstStyle/>
                    <a:p>
                      <a:pPr algn="ctr"/>
                      <a:r>
                        <a:rPr lang="en-US" dirty="0"/>
                        <a:t>2500</a:t>
                      </a:r>
                      <a:endParaRPr lang="en-SG" dirty="0"/>
                    </a:p>
                  </a:txBody>
                  <a:tcPr anchor="ctr"/>
                </a:tc>
                <a:tc>
                  <a:txBody>
                    <a:bodyPr/>
                    <a:lstStyle/>
                    <a:p>
                      <a:pPr algn="ctr"/>
                      <a:r>
                        <a:rPr lang="en-SG" dirty="0"/>
                        <a:t>800</a:t>
                      </a:r>
                    </a:p>
                  </a:txBody>
                  <a:tcPr anchor="ctr"/>
                </a:tc>
                <a:tc>
                  <a:txBody>
                    <a:bodyPr/>
                    <a:lstStyle/>
                    <a:p>
                      <a:pPr algn="ctr"/>
                      <a:r>
                        <a:rPr lang="en-SG" dirty="0"/>
                        <a:t>10.52</a:t>
                      </a:r>
                    </a:p>
                  </a:txBody>
                  <a:tcPr anchor="ctr"/>
                </a:tc>
                <a:tc>
                  <a:txBody>
                    <a:bodyPr/>
                    <a:lstStyle/>
                    <a:p>
                      <a:pPr algn="ctr"/>
                      <a:r>
                        <a:rPr lang="en-SG" dirty="0"/>
                        <a:t>10.49</a:t>
                      </a:r>
                    </a:p>
                  </a:txBody>
                  <a:tcPr anchor="ctr"/>
                </a:tc>
                <a:tc>
                  <a:txBody>
                    <a:bodyPr/>
                    <a:lstStyle/>
                    <a:p>
                      <a:pPr algn="ctr"/>
                      <a:r>
                        <a:rPr lang="en-SG" dirty="0"/>
                        <a:t>10.47</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7998774"/>
                  </a:ext>
                </a:extLst>
              </a:tr>
            </a:tbl>
          </a:graphicData>
        </a:graphic>
      </p:graphicFrame>
      <p:sp>
        <p:nvSpPr>
          <p:cNvPr id="14" name="Title 1">
            <a:extLst>
              <a:ext uri="{FF2B5EF4-FFF2-40B4-BE49-F238E27FC236}">
                <a16:creationId xmlns:a16="http://schemas.microsoft.com/office/drawing/2014/main" id="{B1567E40-DA7D-5884-00AF-2E73CB7B4CB4}"/>
              </a:ext>
            </a:extLst>
          </p:cNvPr>
          <p:cNvSpPr>
            <a:spLocks noGrp="1"/>
          </p:cNvSpPr>
          <p:nvPr>
            <p:ph type="title"/>
          </p:nvPr>
        </p:nvSpPr>
        <p:spPr>
          <a:xfrm>
            <a:off x="1229435" y="240555"/>
            <a:ext cx="8035600" cy="1084000"/>
          </a:xfrm>
        </p:spPr>
        <p:txBody>
          <a:bodyPr/>
          <a:lstStyle/>
          <a:p>
            <a:r>
              <a:rPr lang="en-SG" dirty="0"/>
              <a:t>Scheme 3: Jar testing of HFW pump discharge with CaCl2 and lime pH adjustment</a:t>
            </a:r>
          </a:p>
        </p:txBody>
      </p:sp>
    </p:spTree>
    <p:extLst>
      <p:ext uri="{BB962C8B-B14F-4D97-AF65-F5344CB8AC3E}">
        <p14:creationId xmlns:p14="http://schemas.microsoft.com/office/powerpoint/2010/main" val="19943312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B7819F6-0AC4-4CF0-0366-C51823E4AE1F}"/>
              </a:ext>
            </a:extLst>
          </p:cNvPr>
          <p:cNvSpPr>
            <a:spLocks noGrp="1"/>
          </p:cNvSpPr>
          <p:nvPr>
            <p:ph type="sldNum" idx="12"/>
          </p:nvPr>
        </p:nvSpPr>
        <p:spPr/>
        <p:txBody>
          <a:bodyPr/>
          <a:lstStyle/>
          <a:p>
            <a:fld id="{00000000-1234-1234-1234-123412341234}" type="slidenum">
              <a:rPr lang="en" smtClean="0"/>
              <a:pPr/>
              <a:t>17</a:t>
            </a:fld>
            <a:endParaRPr lang="en"/>
          </a:p>
        </p:txBody>
      </p:sp>
      <p:graphicFrame>
        <p:nvGraphicFramePr>
          <p:cNvPr id="4" name="Table 3">
            <a:extLst>
              <a:ext uri="{FF2B5EF4-FFF2-40B4-BE49-F238E27FC236}">
                <a16:creationId xmlns:a16="http://schemas.microsoft.com/office/drawing/2014/main" id="{3339D8D1-9364-FD6D-ECE9-DD3CA93063C6}"/>
              </a:ext>
            </a:extLst>
          </p:cNvPr>
          <p:cNvGraphicFramePr>
            <a:graphicFrameLocks noGrp="1"/>
          </p:cNvGraphicFramePr>
          <p:nvPr>
            <p:extLst>
              <p:ext uri="{D42A27DB-BD31-4B8C-83A1-F6EECF244321}">
                <p14:modId xmlns:p14="http://schemas.microsoft.com/office/powerpoint/2010/main" val="2221581102"/>
              </p:ext>
            </p:extLst>
          </p:nvPr>
        </p:nvGraphicFramePr>
        <p:xfrm>
          <a:off x="550333" y="941824"/>
          <a:ext cx="11091333" cy="5349144"/>
        </p:xfrm>
        <a:graphic>
          <a:graphicData uri="http://schemas.openxmlformats.org/drawingml/2006/table">
            <a:tbl>
              <a:tblPr firstRow="1" firstCol="1" bandRow="1">
                <a:tableStyleId>{5C22544A-7EE6-4342-B048-85BDC9FD1C3A}</a:tableStyleId>
              </a:tblPr>
              <a:tblGrid>
                <a:gridCol w="1346963">
                  <a:extLst>
                    <a:ext uri="{9D8B030D-6E8A-4147-A177-3AD203B41FA5}">
                      <a16:colId xmlns:a16="http://schemas.microsoft.com/office/drawing/2014/main" val="5505462"/>
                    </a:ext>
                  </a:extLst>
                </a:gridCol>
                <a:gridCol w="2808349">
                  <a:extLst>
                    <a:ext uri="{9D8B030D-6E8A-4147-A177-3AD203B41FA5}">
                      <a16:colId xmlns:a16="http://schemas.microsoft.com/office/drawing/2014/main" val="3452429696"/>
                    </a:ext>
                  </a:extLst>
                </a:gridCol>
                <a:gridCol w="2312007">
                  <a:extLst>
                    <a:ext uri="{9D8B030D-6E8A-4147-A177-3AD203B41FA5}">
                      <a16:colId xmlns:a16="http://schemas.microsoft.com/office/drawing/2014/main" val="3181785919"/>
                    </a:ext>
                  </a:extLst>
                </a:gridCol>
                <a:gridCol w="2312007">
                  <a:extLst>
                    <a:ext uri="{9D8B030D-6E8A-4147-A177-3AD203B41FA5}">
                      <a16:colId xmlns:a16="http://schemas.microsoft.com/office/drawing/2014/main" val="1761706198"/>
                    </a:ext>
                  </a:extLst>
                </a:gridCol>
                <a:gridCol w="2312007">
                  <a:extLst>
                    <a:ext uri="{9D8B030D-6E8A-4147-A177-3AD203B41FA5}">
                      <a16:colId xmlns:a16="http://schemas.microsoft.com/office/drawing/2014/main" val="297515803"/>
                    </a:ext>
                  </a:extLst>
                </a:gridCol>
              </a:tblGrid>
              <a:tr h="551642">
                <a:tc>
                  <a:txBody>
                    <a:bodyPr/>
                    <a:lstStyle/>
                    <a:p>
                      <a:pPr marL="0" marR="0" algn="ctr">
                        <a:spcBef>
                          <a:spcPts val="0"/>
                        </a:spcBef>
                        <a:spcAft>
                          <a:spcPts val="0"/>
                        </a:spcAft>
                      </a:pPr>
                      <a:r>
                        <a:rPr lang="en-US" sz="1800" b="1" i="0" u="none" strike="noStrike" cap="none" dirty="0">
                          <a:solidFill>
                            <a:schemeClr val="lt1"/>
                          </a:solidFill>
                          <a:effectLst/>
                          <a:latin typeface="+mj-lt"/>
                          <a:ea typeface="+mn-ea"/>
                          <a:cs typeface="+mn-cs"/>
                          <a:sym typeface="Arial"/>
                        </a:rPr>
                        <a:t>Elements</a:t>
                      </a:r>
                      <a:endParaRPr lang="en-SG" sz="18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Concentration, in-house measurement (ppm)</a:t>
                      </a:r>
                      <a:endParaRPr lang="en-SG"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Supernatant quality</a:t>
                      </a:r>
                      <a:r>
                        <a:rPr lang="en-SG" sz="1800" b="1" dirty="0">
                          <a:effectLst/>
                          <a:latin typeface="+mj-lt"/>
                          <a:ea typeface="Calibri" panose="020F0502020204030204" pitchFamily="34" charset="0"/>
                          <a:cs typeface="Calibri Light" panose="020F0302020204030204" pitchFamily="34" charset="0"/>
                        </a:rPr>
                        <a:t> for Jar 1</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2</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3</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extLst>
                  <a:ext uri="{0D108BD9-81ED-4DB2-BD59-A6C34878D82A}">
                    <a16:rowId xmlns:a16="http://schemas.microsoft.com/office/drawing/2014/main" val="250971651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pH</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3.42</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9.08</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9.28</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10.47</a:t>
                      </a:r>
                    </a:p>
                  </a:txBody>
                  <a:tcPr marL="6350" marR="6350" marT="6350" marB="0" anchor="ctr"/>
                </a:tc>
                <a:extLst>
                  <a:ext uri="{0D108BD9-81ED-4DB2-BD59-A6C34878D82A}">
                    <a16:rowId xmlns:a16="http://schemas.microsoft.com/office/drawing/2014/main" val="952073346"/>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Turbidity</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154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3.64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9.31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15.9 NTU</a:t>
                      </a:r>
                    </a:p>
                  </a:txBody>
                  <a:tcPr marL="6350" marR="6350" marT="6350" marB="0" anchor="ctr"/>
                </a:tc>
                <a:extLst>
                  <a:ext uri="{0D108BD9-81ED-4DB2-BD59-A6C34878D82A}">
                    <a16:rowId xmlns:a16="http://schemas.microsoft.com/office/drawing/2014/main" val="1306729716"/>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F</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455.8</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18.6</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11.2</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10.4</a:t>
                      </a:r>
                    </a:p>
                  </a:txBody>
                  <a:tcPr marL="0" marR="0" marT="0" marB="0" anchor="b"/>
                </a:tc>
                <a:extLst>
                  <a:ext uri="{0D108BD9-81ED-4DB2-BD59-A6C34878D82A}">
                    <a16:rowId xmlns:a16="http://schemas.microsoft.com/office/drawing/2014/main" val="3196572377"/>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Cl</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251.3</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888</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1,160</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1,458</a:t>
                      </a:r>
                    </a:p>
                  </a:txBody>
                  <a:tcPr marL="0" marR="0" marT="0" marB="0" anchor="b"/>
                </a:tc>
                <a:extLst>
                  <a:ext uri="{0D108BD9-81ED-4DB2-BD59-A6C34878D82A}">
                    <a16:rowId xmlns:a16="http://schemas.microsoft.com/office/drawing/2014/main" val="181527881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SO4</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30.6</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6.86</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7.03</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10.2</a:t>
                      </a:r>
                    </a:p>
                  </a:txBody>
                  <a:tcPr marL="0" marR="0" marT="0" marB="0" anchor="b"/>
                </a:tc>
                <a:extLst>
                  <a:ext uri="{0D108BD9-81ED-4DB2-BD59-A6C34878D82A}">
                    <a16:rowId xmlns:a16="http://schemas.microsoft.com/office/drawing/2014/main" val="309274540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NO3</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61.6</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58.3</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58.8</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57.0</a:t>
                      </a:r>
                    </a:p>
                  </a:txBody>
                  <a:tcPr marL="0" marR="0" marT="0" marB="0" anchor="b"/>
                </a:tc>
                <a:extLst>
                  <a:ext uri="{0D108BD9-81ED-4DB2-BD59-A6C34878D82A}">
                    <a16:rowId xmlns:a16="http://schemas.microsoft.com/office/drawing/2014/main" val="183509606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Al</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10.9</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0.195</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0.313</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2.46</a:t>
                      </a:r>
                    </a:p>
                  </a:txBody>
                  <a:tcPr marL="0" marR="0" marT="0" marB="0" anchor="b"/>
                </a:tc>
                <a:extLst>
                  <a:ext uri="{0D108BD9-81ED-4DB2-BD59-A6C34878D82A}">
                    <a16:rowId xmlns:a16="http://schemas.microsoft.com/office/drawing/2014/main" val="61183487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Ba</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0.103</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0.107</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0.111</a:t>
                      </a:r>
                    </a:p>
                  </a:txBody>
                  <a:tcPr marL="0" marR="0" marT="0" marB="0" anchor="b"/>
                </a:tc>
                <a:extLst>
                  <a:ext uri="{0D108BD9-81ED-4DB2-BD59-A6C34878D82A}">
                    <a16:rowId xmlns:a16="http://schemas.microsoft.com/office/drawing/2014/main" val="3394131164"/>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B</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0.778</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1.29</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1.13</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1.03</a:t>
                      </a:r>
                    </a:p>
                  </a:txBody>
                  <a:tcPr marL="0" marR="0" marT="0" marB="0" anchor="b"/>
                </a:tc>
                <a:extLst>
                  <a:ext uri="{0D108BD9-81ED-4DB2-BD59-A6C34878D82A}">
                    <a16:rowId xmlns:a16="http://schemas.microsoft.com/office/drawing/2014/main" val="3491345651"/>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Ca</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4.09</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294</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454</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677</a:t>
                      </a:r>
                    </a:p>
                  </a:txBody>
                  <a:tcPr marL="0" marR="0" marT="0" marB="0" anchor="b"/>
                </a:tc>
                <a:extLst>
                  <a:ext uri="{0D108BD9-81ED-4DB2-BD59-A6C34878D82A}">
                    <a16:rowId xmlns:a16="http://schemas.microsoft.com/office/drawing/2014/main" val="1659462887"/>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Fe</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0.129</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&lt;0.1</a:t>
                      </a:r>
                    </a:p>
                  </a:txBody>
                  <a:tcPr marL="0" marR="0" marT="0" marB="0" anchor="b"/>
                </a:tc>
                <a:extLst>
                  <a:ext uri="{0D108BD9-81ED-4DB2-BD59-A6C34878D82A}">
                    <a16:rowId xmlns:a16="http://schemas.microsoft.com/office/drawing/2014/main" val="1093751694"/>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Mg</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0.688</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1.61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1.92</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2.15</a:t>
                      </a:r>
                    </a:p>
                  </a:txBody>
                  <a:tcPr marL="0" marR="0" marT="0" marB="0" anchor="b"/>
                </a:tc>
                <a:extLst>
                  <a:ext uri="{0D108BD9-81ED-4DB2-BD59-A6C34878D82A}">
                    <a16:rowId xmlns:a16="http://schemas.microsoft.com/office/drawing/2014/main" val="920681658"/>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Ni</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0.52</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extLst>
                  <a:ext uri="{0D108BD9-81ED-4DB2-BD59-A6C34878D82A}">
                    <a16:rowId xmlns:a16="http://schemas.microsoft.com/office/drawing/2014/main" val="133486659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K</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8.31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5.78</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14.0</a:t>
                      </a:r>
                    </a:p>
                  </a:txBody>
                  <a:tcPr marL="0" marR="0" marT="0" marB="0" anchor="b"/>
                </a:tc>
                <a:extLst>
                  <a:ext uri="{0D108BD9-81ED-4DB2-BD59-A6C34878D82A}">
                    <a16:rowId xmlns:a16="http://schemas.microsoft.com/office/drawing/2014/main" val="353634100"/>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SiO2</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55</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13.3</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4.17</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0.873</a:t>
                      </a:r>
                    </a:p>
                  </a:txBody>
                  <a:tcPr marL="0" marR="0" marT="0" marB="0" anchor="b"/>
                </a:tc>
                <a:extLst>
                  <a:ext uri="{0D108BD9-81ED-4DB2-BD59-A6C34878D82A}">
                    <a16:rowId xmlns:a16="http://schemas.microsoft.com/office/drawing/2014/main" val="2307281695"/>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Na</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308</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294</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292</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293</a:t>
                      </a:r>
                    </a:p>
                  </a:txBody>
                  <a:tcPr marL="0" marR="0" marT="0" marB="0" anchor="b"/>
                </a:tc>
                <a:extLst>
                  <a:ext uri="{0D108BD9-81ED-4DB2-BD59-A6C34878D82A}">
                    <a16:rowId xmlns:a16="http://schemas.microsoft.com/office/drawing/2014/main" val="3841781970"/>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Sr</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0.269</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0.389</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0.491</a:t>
                      </a:r>
                    </a:p>
                  </a:txBody>
                  <a:tcPr marL="0" marR="0" marT="0" marB="0" anchor="b"/>
                </a:tc>
                <a:extLst>
                  <a:ext uri="{0D108BD9-81ED-4DB2-BD59-A6C34878D82A}">
                    <a16:rowId xmlns:a16="http://schemas.microsoft.com/office/drawing/2014/main" val="1311048270"/>
                  </a:ext>
                </a:extLst>
              </a:tr>
            </a:tbl>
          </a:graphicData>
        </a:graphic>
      </p:graphicFrame>
      <p:sp>
        <p:nvSpPr>
          <p:cNvPr id="7" name="Title 1">
            <a:extLst>
              <a:ext uri="{FF2B5EF4-FFF2-40B4-BE49-F238E27FC236}">
                <a16:creationId xmlns:a16="http://schemas.microsoft.com/office/drawing/2014/main" id="{DB7B6F83-11EA-6A73-73A5-79CE715E767B}"/>
              </a:ext>
            </a:extLst>
          </p:cNvPr>
          <p:cNvSpPr>
            <a:spLocks noGrp="1"/>
          </p:cNvSpPr>
          <p:nvPr>
            <p:ph type="title"/>
          </p:nvPr>
        </p:nvSpPr>
        <p:spPr>
          <a:xfrm>
            <a:off x="1229435" y="147421"/>
            <a:ext cx="8035600" cy="1084000"/>
          </a:xfrm>
        </p:spPr>
        <p:txBody>
          <a:bodyPr/>
          <a:lstStyle/>
          <a:p>
            <a:r>
              <a:rPr lang="en-SG" dirty="0"/>
              <a:t>Scheme 3: Jar testing of HFW pump discharge with CaCl2 and lime pH adjustment</a:t>
            </a:r>
          </a:p>
        </p:txBody>
      </p:sp>
    </p:spTree>
    <p:extLst>
      <p:ext uri="{BB962C8B-B14F-4D97-AF65-F5344CB8AC3E}">
        <p14:creationId xmlns:p14="http://schemas.microsoft.com/office/powerpoint/2010/main" val="33487254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86BF336-41E1-30DF-6CBB-BD5B6F5FED5B}"/>
              </a:ext>
            </a:extLst>
          </p:cNvPr>
          <p:cNvSpPr>
            <a:spLocks noGrp="1"/>
          </p:cNvSpPr>
          <p:nvPr>
            <p:ph type="sldNum" idx="12"/>
          </p:nvPr>
        </p:nvSpPr>
        <p:spPr/>
        <p:txBody>
          <a:bodyPr/>
          <a:lstStyle/>
          <a:p>
            <a:fld id="{00000000-1234-1234-1234-123412341234}" type="slidenum">
              <a:rPr lang="en" smtClean="0"/>
              <a:pPr/>
              <a:t>18</a:t>
            </a:fld>
            <a:endParaRPr lang="en"/>
          </a:p>
        </p:txBody>
      </p:sp>
      <p:graphicFrame>
        <p:nvGraphicFramePr>
          <p:cNvPr id="4" name="Table 4">
            <a:extLst>
              <a:ext uri="{FF2B5EF4-FFF2-40B4-BE49-F238E27FC236}">
                <a16:creationId xmlns:a16="http://schemas.microsoft.com/office/drawing/2014/main" id="{A05EDA57-C495-5EE1-B5C8-9BE59706C28F}"/>
              </a:ext>
            </a:extLst>
          </p:cNvPr>
          <p:cNvGraphicFramePr>
            <a:graphicFrameLocks noGrp="1"/>
          </p:cNvGraphicFramePr>
          <p:nvPr>
            <p:extLst>
              <p:ext uri="{D42A27DB-BD31-4B8C-83A1-F6EECF244321}">
                <p14:modId xmlns:p14="http://schemas.microsoft.com/office/powerpoint/2010/main" val="3608917787"/>
              </p:ext>
            </p:extLst>
          </p:nvPr>
        </p:nvGraphicFramePr>
        <p:xfrm>
          <a:off x="1229433" y="1808522"/>
          <a:ext cx="9497832" cy="2073023"/>
        </p:xfrm>
        <a:graphic>
          <a:graphicData uri="http://schemas.openxmlformats.org/drawingml/2006/table">
            <a:tbl>
              <a:tblPr firstRow="1" bandRow="1">
                <a:tableStyleId>{5C22544A-7EE6-4342-B048-85BDC9FD1C3A}</a:tableStyleId>
              </a:tblPr>
              <a:tblGrid>
                <a:gridCol w="1582972">
                  <a:extLst>
                    <a:ext uri="{9D8B030D-6E8A-4147-A177-3AD203B41FA5}">
                      <a16:colId xmlns:a16="http://schemas.microsoft.com/office/drawing/2014/main" val="2077118224"/>
                    </a:ext>
                  </a:extLst>
                </a:gridCol>
                <a:gridCol w="1582972">
                  <a:extLst>
                    <a:ext uri="{9D8B030D-6E8A-4147-A177-3AD203B41FA5}">
                      <a16:colId xmlns:a16="http://schemas.microsoft.com/office/drawing/2014/main" val="1336480031"/>
                    </a:ext>
                  </a:extLst>
                </a:gridCol>
                <a:gridCol w="1582972">
                  <a:extLst>
                    <a:ext uri="{9D8B030D-6E8A-4147-A177-3AD203B41FA5}">
                      <a16:colId xmlns:a16="http://schemas.microsoft.com/office/drawing/2014/main" val="3402655114"/>
                    </a:ext>
                  </a:extLst>
                </a:gridCol>
                <a:gridCol w="1582972">
                  <a:extLst>
                    <a:ext uri="{9D8B030D-6E8A-4147-A177-3AD203B41FA5}">
                      <a16:colId xmlns:a16="http://schemas.microsoft.com/office/drawing/2014/main" val="1517782163"/>
                    </a:ext>
                  </a:extLst>
                </a:gridCol>
                <a:gridCol w="1582972">
                  <a:extLst>
                    <a:ext uri="{9D8B030D-6E8A-4147-A177-3AD203B41FA5}">
                      <a16:colId xmlns:a16="http://schemas.microsoft.com/office/drawing/2014/main" val="713360579"/>
                    </a:ext>
                  </a:extLst>
                </a:gridCol>
                <a:gridCol w="1582972">
                  <a:extLst>
                    <a:ext uri="{9D8B030D-6E8A-4147-A177-3AD203B41FA5}">
                      <a16:colId xmlns:a16="http://schemas.microsoft.com/office/drawing/2014/main" val="1536243852"/>
                    </a:ext>
                  </a:extLst>
                </a:gridCol>
              </a:tblGrid>
              <a:tr h="725365">
                <a:tc>
                  <a:txBody>
                    <a:bodyPr/>
                    <a:lstStyle/>
                    <a:p>
                      <a:pPr algn="ctr"/>
                      <a:r>
                        <a:rPr lang="en-US" dirty="0"/>
                        <a:t>Jar </a:t>
                      </a:r>
                      <a:endParaRPr lang="en-SG" dirty="0"/>
                    </a:p>
                  </a:txBody>
                  <a:tcPr anchor="ctr"/>
                </a:tc>
                <a:tc>
                  <a:txBody>
                    <a:bodyPr/>
                    <a:lstStyle/>
                    <a:p>
                      <a:pPr algn="ctr"/>
                      <a:r>
                        <a:rPr lang="en-US" dirty="0"/>
                        <a:t>CaCl2 dosage (ppm)</a:t>
                      </a:r>
                      <a:endParaRPr lang="en-SG" dirty="0"/>
                    </a:p>
                  </a:txBody>
                  <a:tcPr anchor="ctr"/>
                </a:tc>
                <a:tc>
                  <a:txBody>
                    <a:bodyPr/>
                    <a:lstStyle/>
                    <a:p>
                      <a:pPr algn="ctr"/>
                      <a:r>
                        <a:rPr lang="en-US" dirty="0"/>
                        <a:t>Lime dosage (ppm)</a:t>
                      </a:r>
                      <a:endParaRPr lang="en-SG" dirty="0"/>
                    </a:p>
                  </a:txBody>
                  <a:tcPr anchor="ctr"/>
                </a:tc>
                <a:tc>
                  <a:txBody>
                    <a:bodyPr/>
                    <a:lstStyle/>
                    <a:p>
                      <a:pPr algn="ctr"/>
                      <a:r>
                        <a:rPr lang="en-SG" dirty="0"/>
                        <a:t>Weight of Wet Sludge (g)</a:t>
                      </a:r>
                    </a:p>
                  </a:txBody>
                  <a:tcPr anchor="ctr"/>
                </a:tc>
                <a:tc>
                  <a:txBody>
                    <a:bodyPr/>
                    <a:lstStyle/>
                    <a:p>
                      <a:pPr algn="ctr"/>
                      <a:r>
                        <a:rPr lang="en-SG" dirty="0"/>
                        <a:t>Weight of Dry Sludge (g)</a:t>
                      </a:r>
                    </a:p>
                  </a:txBody>
                  <a:tcPr anchor="ctr"/>
                </a:tc>
                <a:tc>
                  <a:txBody>
                    <a:bodyPr/>
                    <a:lstStyle/>
                    <a:p>
                      <a:pPr algn="ctr"/>
                      <a:r>
                        <a:rPr lang="en-SG" dirty="0"/>
                        <a:t>Moisture Content of Wet Sludge</a:t>
                      </a:r>
                    </a:p>
                  </a:txBody>
                  <a:tcPr anchor="ctr"/>
                </a:tc>
                <a:extLst>
                  <a:ext uri="{0D108BD9-81ED-4DB2-BD59-A6C34878D82A}">
                    <a16:rowId xmlns:a16="http://schemas.microsoft.com/office/drawing/2014/main" val="1368696735"/>
                  </a:ext>
                </a:extLst>
              </a:tr>
              <a:tr h="370840">
                <a:tc>
                  <a:txBody>
                    <a:bodyPr/>
                    <a:lstStyle/>
                    <a:p>
                      <a:pPr algn="ctr"/>
                      <a:r>
                        <a:rPr lang="en-US" dirty="0"/>
                        <a:t>1</a:t>
                      </a:r>
                      <a:endParaRPr lang="en-SG" dirty="0"/>
                    </a:p>
                  </a:txBody>
                  <a:tcPr anchor="ctr"/>
                </a:tc>
                <a:tc>
                  <a:txBody>
                    <a:bodyPr/>
                    <a:lstStyle/>
                    <a:p>
                      <a:pPr algn="ctr"/>
                      <a:r>
                        <a:rPr lang="en-US" dirty="0"/>
                        <a:t>1500</a:t>
                      </a:r>
                      <a:endParaRPr lang="en-SG" dirty="0"/>
                    </a:p>
                  </a:txBody>
                  <a:tcPr anchor="ctr"/>
                </a:tc>
                <a:tc>
                  <a:txBody>
                    <a:bodyPr/>
                    <a:lstStyle/>
                    <a:p>
                      <a:pPr algn="ctr"/>
                      <a:r>
                        <a:rPr lang="en-SG" dirty="0"/>
                        <a:t>550</a:t>
                      </a:r>
                    </a:p>
                  </a:txBody>
                  <a:tcPr anchor="ctr"/>
                </a:tc>
                <a:tc>
                  <a:txBody>
                    <a:bodyPr/>
                    <a:lstStyle/>
                    <a:p>
                      <a:pPr algn="ctr"/>
                      <a:r>
                        <a:rPr lang="en-SG" dirty="0"/>
                        <a:t>4.484</a:t>
                      </a:r>
                    </a:p>
                  </a:txBody>
                  <a:tcPr anchor="ctr"/>
                </a:tc>
                <a:tc>
                  <a:txBody>
                    <a:bodyPr/>
                    <a:lstStyle/>
                    <a:p>
                      <a:pPr algn="ctr"/>
                      <a:r>
                        <a:rPr lang="en-SG" dirty="0"/>
                        <a:t>1.223</a:t>
                      </a:r>
                    </a:p>
                  </a:txBody>
                  <a:tcPr anchor="ctr"/>
                </a:tc>
                <a:tc>
                  <a:txBody>
                    <a:bodyPr/>
                    <a:lstStyle/>
                    <a:p>
                      <a:pPr algn="ctr"/>
                      <a:r>
                        <a:rPr lang="en-SG" dirty="0"/>
                        <a:t>72.7%</a:t>
                      </a:r>
                    </a:p>
                  </a:txBody>
                  <a:tcPr anchor="ct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2000</a:t>
                      </a:r>
                      <a:endParaRPr lang="en-SG" dirty="0"/>
                    </a:p>
                  </a:txBody>
                  <a:tcPr anchor="ctr"/>
                </a:tc>
                <a:tc>
                  <a:txBody>
                    <a:bodyPr/>
                    <a:lstStyle/>
                    <a:p>
                      <a:pPr algn="ctr"/>
                      <a:r>
                        <a:rPr lang="en-SG" dirty="0"/>
                        <a:t>600</a:t>
                      </a:r>
                    </a:p>
                  </a:txBody>
                  <a:tcPr anchor="ctr"/>
                </a:tc>
                <a:tc>
                  <a:txBody>
                    <a:bodyPr/>
                    <a:lstStyle/>
                    <a:p>
                      <a:pPr algn="ctr"/>
                      <a:r>
                        <a:rPr lang="en-SG" dirty="0"/>
                        <a:t>5.575</a:t>
                      </a:r>
                    </a:p>
                  </a:txBody>
                  <a:tcPr anchor="ctr"/>
                </a:tc>
                <a:tc>
                  <a:txBody>
                    <a:bodyPr/>
                    <a:lstStyle/>
                    <a:p>
                      <a:pPr algn="ctr"/>
                      <a:r>
                        <a:rPr lang="en-SG" dirty="0"/>
                        <a:t>2.15</a:t>
                      </a:r>
                    </a:p>
                  </a:txBody>
                  <a:tcPr anchor="ctr"/>
                </a:tc>
                <a:tc>
                  <a:txBody>
                    <a:bodyPr/>
                    <a:lstStyle/>
                    <a:p>
                      <a:pPr algn="ctr"/>
                      <a:r>
                        <a:rPr lang="en-SG" dirty="0"/>
                        <a:t>61.4%</a:t>
                      </a:r>
                    </a:p>
                  </a:txBody>
                  <a:tcPr anchor="ctr"/>
                </a:tc>
                <a:extLst>
                  <a:ext uri="{0D108BD9-81ED-4DB2-BD59-A6C34878D82A}">
                    <a16:rowId xmlns:a16="http://schemas.microsoft.com/office/drawing/2014/main" val="1461198712"/>
                  </a:ext>
                </a:extLst>
              </a:tr>
              <a:tr h="370840">
                <a:tc>
                  <a:txBody>
                    <a:bodyPr/>
                    <a:lstStyle/>
                    <a:p>
                      <a:pPr algn="ctr"/>
                      <a:r>
                        <a:rPr lang="en-US" dirty="0"/>
                        <a:t>3</a:t>
                      </a:r>
                      <a:endParaRPr lang="en-SG" dirty="0"/>
                    </a:p>
                  </a:txBody>
                  <a:tcPr anchor="ctr"/>
                </a:tc>
                <a:tc>
                  <a:txBody>
                    <a:bodyPr/>
                    <a:lstStyle/>
                    <a:p>
                      <a:pPr algn="ctr"/>
                      <a:r>
                        <a:rPr lang="en-US" dirty="0"/>
                        <a:t>2500</a:t>
                      </a:r>
                      <a:endParaRPr lang="en-SG" dirty="0"/>
                    </a:p>
                  </a:txBody>
                  <a:tcPr anchor="ctr"/>
                </a:tc>
                <a:tc>
                  <a:txBody>
                    <a:bodyPr/>
                    <a:lstStyle/>
                    <a:p>
                      <a:pPr algn="ctr"/>
                      <a:r>
                        <a:rPr lang="en-SG" dirty="0"/>
                        <a:t>800</a:t>
                      </a:r>
                    </a:p>
                  </a:txBody>
                  <a:tcPr anchor="ctr"/>
                </a:tc>
                <a:tc>
                  <a:txBody>
                    <a:bodyPr/>
                    <a:lstStyle/>
                    <a:p>
                      <a:pPr algn="ctr"/>
                      <a:r>
                        <a:rPr lang="en-SG" dirty="0"/>
                        <a:t>4.754</a:t>
                      </a:r>
                    </a:p>
                  </a:txBody>
                  <a:tcPr anchor="ctr"/>
                </a:tc>
                <a:tc>
                  <a:txBody>
                    <a:bodyPr/>
                    <a:lstStyle/>
                    <a:p>
                      <a:pPr algn="ctr"/>
                      <a:r>
                        <a:rPr lang="en-SG" dirty="0"/>
                        <a:t>1.346</a:t>
                      </a:r>
                    </a:p>
                  </a:txBody>
                  <a:tcPr anchor="ctr"/>
                </a:tc>
                <a:tc>
                  <a:txBody>
                    <a:bodyPr/>
                    <a:lstStyle/>
                    <a:p>
                      <a:pPr algn="ctr"/>
                      <a:r>
                        <a:rPr lang="en-SG" dirty="0"/>
                        <a:t>71.7%</a:t>
                      </a:r>
                    </a:p>
                  </a:txBody>
                  <a:tcPr anchor="ctr"/>
                </a:tc>
                <a:extLst>
                  <a:ext uri="{0D108BD9-81ED-4DB2-BD59-A6C34878D82A}">
                    <a16:rowId xmlns:a16="http://schemas.microsoft.com/office/drawing/2014/main" val="17998774"/>
                  </a:ext>
                </a:extLst>
              </a:tr>
            </a:tbl>
          </a:graphicData>
        </a:graphic>
      </p:graphicFrame>
      <p:sp>
        <p:nvSpPr>
          <p:cNvPr id="7" name="Title 1">
            <a:extLst>
              <a:ext uri="{FF2B5EF4-FFF2-40B4-BE49-F238E27FC236}">
                <a16:creationId xmlns:a16="http://schemas.microsoft.com/office/drawing/2014/main" id="{D908BD5C-E6E3-B0E9-7ECD-57E63DA10D1C}"/>
              </a:ext>
            </a:extLst>
          </p:cNvPr>
          <p:cNvSpPr>
            <a:spLocks noGrp="1"/>
          </p:cNvSpPr>
          <p:nvPr>
            <p:ph type="title"/>
          </p:nvPr>
        </p:nvSpPr>
        <p:spPr>
          <a:xfrm>
            <a:off x="1229435" y="240555"/>
            <a:ext cx="8035600" cy="1084000"/>
          </a:xfrm>
        </p:spPr>
        <p:txBody>
          <a:bodyPr/>
          <a:lstStyle/>
          <a:p>
            <a:r>
              <a:rPr lang="en-SG" dirty="0"/>
              <a:t>Scheme 3: Jar testing of HFW pump discharge with CaCl2 and lime pH adjustment</a:t>
            </a:r>
          </a:p>
        </p:txBody>
      </p:sp>
      <p:sp>
        <p:nvSpPr>
          <p:cNvPr id="8" name="TextBox 7">
            <a:extLst>
              <a:ext uri="{FF2B5EF4-FFF2-40B4-BE49-F238E27FC236}">
                <a16:creationId xmlns:a16="http://schemas.microsoft.com/office/drawing/2014/main" id="{0596A6D8-5C47-EDA2-0A38-3510F78077A8}"/>
              </a:ext>
            </a:extLst>
          </p:cNvPr>
          <p:cNvSpPr txBox="1"/>
          <p:nvPr/>
        </p:nvSpPr>
        <p:spPr>
          <a:xfrm>
            <a:off x="1229435" y="1439190"/>
            <a:ext cx="6532558" cy="369332"/>
          </a:xfrm>
          <a:prstGeom prst="rect">
            <a:avLst/>
          </a:prstGeom>
          <a:noFill/>
        </p:spPr>
        <p:txBody>
          <a:bodyPr wrap="none" rtlCol="0">
            <a:spAutoFit/>
          </a:bodyPr>
          <a:lstStyle/>
          <a:p>
            <a:r>
              <a:rPr lang="en-US" dirty="0"/>
              <a:t>Sludge collected from vacuum filtration and dried in 80C oven.</a:t>
            </a:r>
            <a:endParaRPr lang="en-SG" dirty="0"/>
          </a:p>
        </p:txBody>
      </p:sp>
    </p:spTree>
    <p:extLst>
      <p:ext uri="{BB962C8B-B14F-4D97-AF65-F5344CB8AC3E}">
        <p14:creationId xmlns:p14="http://schemas.microsoft.com/office/powerpoint/2010/main" val="1788491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86BF336-41E1-30DF-6CBB-BD5B6F5FED5B}"/>
              </a:ext>
            </a:extLst>
          </p:cNvPr>
          <p:cNvSpPr>
            <a:spLocks noGrp="1"/>
          </p:cNvSpPr>
          <p:nvPr>
            <p:ph type="sldNum" idx="12"/>
          </p:nvPr>
        </p:nvSpPr>
        <p:spPr/>
        <p:txBody>
          <a:bodyPr/>
          <a:lstStyle/>
          <a:p>
            <a:fld id="{00000000-1234-1234-1234-123412341234}" type="slidenum">
              <a:rPr lang="en" smtClean="0"/>
              <a:pPr/>
              <a:t>19</a:t>
            </a:fld>
            <a:endParaRPr lang="en"/>
          </a:p>
        </p:txBody>
      </p:sp>
      <p:sp>
        <p:nvSpPr>
          <p:cNvPr id="7" name="Title 1">
            <a:extLst>
              <a:ext uri="{FF2B5EF4-FFF2-40B4-BE49-F238E27FC236}">
                <a16:creationId xmlns:a16="http://schemas.microsoft.com/office/drawing/2014/main" id="{D908BD5C-E6E3-B0E9-7ECD-57E63DA10D1C}"/>
              </a:ext>
            </a:extLst>
          </p:cNvPr>
          <p:cNvSpPr>
            <a:spLocks noGrp="1"/>
          </p:cNvSpPr>
          <p:nvPr>
            <p:ph type="title"/>
          </p:nvPr>
        </p:nvSpPr>
        <p:spPr>
          <a:xfrm>
            <a:off x="1229435" y="240555"/>
            <a:ext cx="8035600" cy="1084000"/>
          </a:xfrm>
        </p:spPr>
        <p:txBody>
          <a:bodyPr/>
          <a:lstStyle/>
          <a:p>
            <a:r>
              <a:rPr lang="en-US" dirty="0"/>
              <a:t>S</a:t>
            </a:r>
            <a:r>
              <a:rPr lang="en-SG" dirty="0" err="1"/>
              <a:t>ummary</a:t>
            </a:r>
            <a:endParaRPr lang="en-SG" dirty="0"/>
          </a:p>
        </p:txBody>
      </p:sp>
      <p:sp>
        <p:nvSpPr>
          <p:cNvPr id="2" name="TextBox 1">
            <a:extLst>
              <a:ext uri="{FF2B5EF4-FFF2-40B4-BE49-F238E27FC236}">
                <a16:creationId xmlns:a16="http://schemas.microsoft.com/office/drawing/2014/main" id="{F759AB71-6C06-3116-93BE-94FBBC1B74C9}"/>
              </a:ext>
            </a:extLst>
          </p:cNvPr>
          <p:cNvSpPr txBox="1"/>
          <p:nvPr/>
        </p:nvSpPr>
        <p:spPr>
          <a:xfrm>
            <a:off x="1229435" y="1781666"/>
            <a:ext cx="7528066" cy="4247317"/>
          </a:xfrm>
          <a:prstGeom prst="rect">
            <a:avLst/>
          </a:prstGeom>
          <a:noFill/>
        </p:spPr>
        <p:txBody>
          <a:bodyPr wrap="square" rtlCol="0">
            <a:spAutoFit/>
          </a:bodyPr>
          <a:lstStyle/>
          <a:p>
            <a:pPr marL="285750" indent="-285750">
              <a:buFont typeface="Arial" panose="020B0604020202020204" pitchFamily="34" charset="0"/>
              <a:buChar char="•"/>
            </a:pPr>
            <a:r>
              <a:rPr lang="en-US" dirty="0"/>
              <a:t>Fluoride level was effectively reduced to &lt;10 ppm by Scheme 1 (Lime dosage: 4000 ppm) and Scheme 2a and 2b (2-step chemical precipitation with 2500ppm and 1000ppm of CaCl2 for 1st step and 2nd step </a:t>
            </a:r>
            <a:r>
              <a:rPr lang="en-US"/>
              <a:t>respectively).</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Scheme 3 (CaCl2 dosing and lime dosing for pH adjustment) was found less effective in removing fluoride in HFW. The fluoride level remain slightly above 10 ppm with maximum dosage of  2500 ppm CaCl2 and 800 ppm of Ca(OH)2.</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2</a:t>
            </a:r>
            <a:r>
              <a:rPr lang="en-US" baseline="30000" dirty="0"/>
              <a:t>nd</a:t>
            </a:r>
            <a:r>
              <a:rPr lang="en-US" dirty="0"/>
              <a:t> Step precipitation is recommended for Scheme 3 for Fluoride removal.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XRF analysis would be done to ensure the purity of CaF2 is above 75% to meet requirement specified by Micron. </a:t>
            </a:r>
            <a:endParaRPr lang="en-SG" dirty="0"/>
          </a:p>
        </p:txBody>
      </p:sp>
    </p:spTree>
    <p:extLst>
      <p:ext uri="{BB962C8B-B14F-4D97-AF65-F5344CB8AC3E}">
        <p14:creationId xmlns:p14="http://schemas.microsoft.com/office/powerpoint/2010/main" val="3533666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A19E-9AA0-4AA4-A652-FAB2EF51F365}"/>
              </a:ext>
            </a:extLst>
          </p:cNvPr>
          <p:cNvSpPr>
            <a:spLocks noGrp="1"/>
          </p:cNvSpPr>
          <p:nvPr>
            <p:ph type="title"/>
          </p:nvPr>
        </p:nvSpPr>
        <p:spPr/>
        <p:txBody>
          <a:bodyPr/>
          <a:lstStyle/>
          <a:p>
            <a:r>
              <a:rPr lang="en-SG" dirty="0"/>
              <a:t>Water Analysis of HFW Pump Discharge</a:t>
            </a:r>
          </a:p>
        </p:txBody>
      </p:sp>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2</a:t>
            </a:fld>
            <a:endParaRPr lang="en"/>
          </a:p>
        </p:txBody>
      </p:sp>
      <p:pic>
        <p:nvPicPr>
          <p:cNvPr id="5" name="Picture 4" descr="A picture containing text, bottle, indoor, counter&#10;&#10;Description automatically generated">
            <a:extLst>
              <a:ext uri="{FF2B5EF4-FFF2-40B4-BE49-F238E27FC236}">
                <a16:creationId xmlns:a16="http://schemas.microsoft.com/office/drawing/2014/main" id="{C46B21B6-0B3D-4F26-8A66-E9EC27F954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2433" y="3754939"/>
            <a:ext cx="3657600" cy="2743200"/>
          </a:xfrm>
          <a:prstGeom prst="rect">
            <a:avLst/>
          </a:prstGeom>
          <a:ln>
            <a:solidFill>
              <a:schemeClr val="tx2">
                <a:lumMod val="10000"/>
              </a:schemeClr>
            </a:solidFill>
          </a:ln>
        </p:spPr>
      </p:pic>
      <p:pic>
        <p:nvPicPr>
          <p:cNvPr id="10" name="Picture 9" descr="A picture containing indoor, glass, clear, silver&#10;&#10;Description automatically generated">
            <a:extLst>
              <a:ext uri="{FF2B5EF4-FFF2-40B4-BE49-F238E27FC236}">
                <a16:creationId xmlns:a16="http://schemas.microsoft.com/office/drawing/2014/main" id="{067D40BB-6593-44D7-9160-A0E80BF766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362033" y="1523719"/>
            <a:ext cx="2438400" cy="1828800"/>
          </a:xfrm>
          <a:prstGeom prst="rect">
            <a:avLst/>
          </a:prstGeom>
          <a:ln>
            <a:solidFill>
              <a:schemeClr val="tx2">
                <a:lumMod val="10000"/>
              </a:schemeClr>
            </a:solidFill>
          </a:ln>
        </p:spPr>
      </p:pic>
      <p:graphicFrame>
        <p:nvGraphicFramePr>
          <p:cNvPr id="11" name="Table 10">
            <a:extLst>
              <a:ext uri="{FF2B5EF4-FFF2-40B4-BE49-F238E27FC236}">
                <a16:creationId xmlns:a16="http://schemas.microsoft.com/office/drawing/2014/main" id="{C30CF7A9-AF68-4AEB-A913-27FF9DE3A268}"/>
              </a:ext>
            </a:extLst>
          </p:cNvPr>
          <p:cNvGraphicFramePr>
            <a:graphicFrameLocks noGrp="1"/>
          </p:cNvGraphicFramePr>
          <p:nvPr>
            <p:extLst>
              <p:ext uri="{D42A27DB-BD31-4B8C-83A1-F6EECF244321}">
                <p14:modId xmlns:p14="http://schemas.microsoft.com/office/powerpoint/2010/main" val="3956189844"/>
              </p:ext>
            </p:extLst>
          </p:nvPr>
        </p:nvGraphicFramePr>
        <p:xfrm>
          <a:off x="4341329" y="1732132"/>
          <a:ext cx="2914874" cy="3840480"/>
        </p:xfrm>
        <a:graphic>
          <a:graphicData uri="http://schemas.openxmlformats.org/drawingml/2006/table">
            <a:tbl>
              <a:tblPr firstRow="1" firstCol="1" bandRow="1">
                <a:tableStyleId>{5C22544A-7EE6-4342-B048-85BDC9FD1C3A}</a:tableStyleId>
              </a:tblPr>
              <a:tblGrid>
                <a:gridCol w="1102808">
                  <a:extLst>
                    <a:ext uri="{9D8B030D-6E8A-4147-A177-3AD203B41FA5}">
                      <a16:colId xmlns:a16="http://schemas.microsoft.com/office/drawing/2014/main" val="5505462"/>
                    </a:ext>
                  </a:extLst>
                </a:gridCol>
                <a:gridCol w="1812066">
                  <a:extLst>
                    <a:ext uri="{9D8B030D-6E8A-4147-A177-3AD203B41FA5}">
                      <a16:colId xmlns:a16="http://schemas.microsoft.com/office/drawing/2014/main" val="3312538427"/>
                    </a:ext>
                  </a:extLst>
                </a:gridCol>
              </a:tblGrid>
              <a:tr h="555719">
                <a:tc>
                  <a:txBody>
                    <a:bodyPr/>
                    <a:lstStyle/>
                    <a:p>
                      <a:pPr marL="0" marR="0" algn="ctr">
                        <a:spcBef>
                          <a:spcPts val="0"/>
                        </a:spcBef>
                        <a:spcAft>
                          <a:spcPts val="0"/>
                        </a:spcAft>
                      </a:pPr>
                      <a:r>
                        <a:rPr lang="en-US" sz="1400" b="1" i="0" u="none" strike="noStrike" cap="none" dirty="0">
                          <a:solidFill>
                            <a:schemeClr val="lt1"/>
                          </a:solidFill>
                          <a:effectLst/>
                          <a:latin typeface="+mj-lt"/>
                          <a:ea typeface="+mn-ea"/>
                          <a:cs typeface="+mn-cs"/>
                          <a:sym typeface="Arial"/>
                        </a:rPr>
                        <a:t>Elements</a:t>
                      </a:r>
                      <a:endParaRPr lang="en-SG" sz="14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a:spcBef>
                          <a:spcPts val="0"/>
                        </a:spcBef>
                        <a:spcAft>
                          <a:spcPts val="0"/>
                        </a:spcAft>
                      </a:pPr>
                      <a:r>
                        <a:rPr lang="en-US" sz="14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Concentration based on in-house measurement (ppm)</a:t>
                      </a:r>
                      <a:endParaRPr lang="en-SG" sz="1400" b="1" dirty="0">
                        <a:effectLst/>
                        <a:latin typeface="+mj-lt"/>
                        <a:ea typeface="Calibri" panose="020F0502020204030204" pitchFamily="34" charset="0"/>
                        <a:cs typeface="Calibri Light" panose="020F0302020204030204" pitchFamily="34" charset="0"/>
                      </a:endParaRPr>
                    </a:p>
                  </a:txBody>
                  <a:tcPr marL="28308" marR="28308" marT="0" marB="0" anchor="ctr"/>
                </a:tc>
                <a:extLst>
                  <a:ext uri="{0D108BD9-81ED-4DB2-BD59-A6C34878D82A}">
                    <a16:rowId xmlns:a16="http://schemas.microsoft.com/office/drawing/2014/main" val="2509716513"/>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F</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455.8</a:t>
                      </a:r>
                    </a:p>
                  </a:txBody>
                  <a:tcPr marL="0" marR="0" marT="0" marB="0" anchor="b"/>
                </a:tc>
                <a:extLst>
                  <a:ext uri="{0D108BD9-81ED-4DB2-BD59-A6C34878D82A}">
                    <a16:rowId xmlns:a16="http://schemas.microsoft.com/office/drawing/2014/main" val="2650438991"/>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Cl</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251.3</a:t>
                      </a:r>
                    </a:p>
                  </a:txBody>
                  <a:tcPr marL="0" marR="0" marT="0" marB="0" anchor="b"/>
                </a:tc>
                <a:extLst>
                  <a:ext uri="{0D108BD9-81ED-4DB2-BD59-A6C34878D82A}">
                    <a16:rowId xmlns:a16="http://schemas.microsoft.com/office/drawing/2014/main" val="4170446027"/>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SO4</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30.6</a:t>
                      </a:r>
                    </a:p>
                  </a:txBody>
                  <a:tcPr marL="0" marR="0" marT="0" marB="0" anchor="b"/>
                </a:tc>
                <a:extLst>
                  <a:ext uri="{0D108BD9-81ED-4DB2-BD59-A6C34878D82A}">
                    <a16:rowId xmlns:a16="http://schemas.microsoft.com/office/drawing/2014/main" val="4118233957"/>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I</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4.1</a:t>
                      </a:r>
                    </a:p>
                  </a:txBody>
                  <a:tcPr marL="0" marR="0" marT="0" marB="0" anchor="b"/>
                </a:tc>
                <a:extLst>
                  <a:ext uri="{0D108BD9-81ED-4DB2-BD59-A6C34878D82A}">
                    <a16:rowId xmlns:a16="http://schemas.microsoft.com/office/drawing/2014/main" val="2734619917"/>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NO3</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61.6</a:t>
                      </a:r>
                    </a:p>
                  </a:txBody>
                  <a:tcPr marL="0" marR="0" marT="0" marB="0" anchor="b"/>
                </a:tc>
                <a:extLst>
                  <a:ext uri="{0D108BD9-81ED-4DB2-BD59-A6C34878D82A}">
                    <a16:rowId xmlns:a16="http://schemas.microsoft.com/office/drawing/2014/main" val="1541090947"/>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NH3</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56</a:t>
                      </a:r>
                    </a:p>
                  </a:txBody>
                  <a:tcPr marL="0" marR="0" marT="0" marB="0" anchor="b"/>
                </a:tc>
                <a:extLst>
                  <a:ext uri="{0D108BD9-81ED-4DB2-BD59-A6C34878D82A}">
                    <a16:rowId xmlns:a16="http://schemas.microsoft.com/office/drawing/2014/main" val="2865814176"/>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Al</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10.9</a:t>
                      </a:r>
                    </a:p>
                  </a:txBody>
                  <a:tcPr marL="0" marR="0" marT="0" marB="0" anchor="b"/>
                </a:tc>
                <a:extLst>
                  <a:ext uri="{0D108BD9-81ED-4DB2-BD59-A6C34878D82A}">
                    <a16:rowId xmlns:a16="http://schemas.microsoft.com/office/drawing/2014/main" val="635232679"/>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B</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0.778</a:t>
                      </a:r>
                    </a:p>
                  </a:txBody>
                  <a:tcPr marL="0" marR="0" marT="0" marB="0" anchor="b"/>
                </a:tc>
                <a:extLst>
                  <a:ext uri="{0D108BD9-81ED-4DB2-BD59-A6C34878D82A}">
                    <a16:rowId xmlns:a16="http://schemas.microsoft.com/office/drawing/2014/main" val="4011506808"/>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Ca</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4.09</a:t>
                      </a:r>
                    </a:p>
                  </a:txBody>
                  <a:tcPr marL="0" marR="0" marT="0" marB="0" anchor="b"/>
                </a:tc>
                <a:extLst>
                  <a:ext uri="{0D108BD9-81ED-4DB2-BD59-A6C34878D82A}">
                    <a16:rowId xmlns:a16="http://schemas.microsoft.com/office/drawing/2014/main" val="1795319988"/>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Fe</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0.129</a:t>
                      </a:r>
                    </a:p>
                  </a:txBody>
                  <a:tcPr marL="0" marR="0" marT="0" marB="0" anchor="b"/>
                </a:tc>
                <a:extLst>
                  <a:ext uri="{0D108BD9-81ED-4DB2-BD59-A6C34878D82A}">
                    <a16:rowId xmlns:a16="http://schemas.microsoft.com/office/drawing/2014/main" val="357387684"/>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Mg</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0.688</a:t>
                      </a:r>
                    </a:p>
                  </a:txBody>
                  <a:tcPr marL="0" marR="0" marT="0" marB="0" anchor="b"/>
                </a:tc>
                <a:extLst>
                  <a:ext uri="{0D108BD9-81ED-4DB2-BD59-A6C34878D82A}">
                    <a16:rowId xmlns:a16="http://schemas.microsoft.com/office/drawing/2014/main" val="3371144299"/>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Ni</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0.52</a:t>
                      </a:r>
                    </a:p>
                  </a:txBody>
                  <a:tcPr marL="0" marR="0" marT="0" marB="0" anchor="b"/>
                </a:tc>
                <a:extLst>
                  <a:ext uri="{0D108BD9-81ED-4DB2-BD59-A6C34878D82A}">
                    <a16:rowId xmlns:a16="http://schemas.microsoft.com/office/drawing/2014/main" val="3196572377"/>
                  </a:ext>
                </a:extLst>
              </a:tr>
              <a:tr h="20378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K </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1.5</a:t>
                      </a:r>
                    </a:p>
                  </a:txBody>
                  <a:tcPr marL="0" marR="0" marT="0" marB="0" anchor="b"/>
                </a:tc>
                <a:extLst>
                  <a:ext uri="{0D108BD9-81ED-4DB2-BD59-A6C34878D82A}">
                    <a16:rowId xmlns:a16="http://schemas.microsoft.com/office/drawing/2014/main" val="3092745403"/>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SiO2 </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55</a:t>
                      </a:r>
                    </a:p>
                  </a:txBody>
                  <a:tcPr marL="0" marR="0" marT="0" marB="0" anchor="b"/>
                </a:tc>
                <a:extLst>
                  <a:ext uri="{0D108BD9-81ED-4DB2-BD59-A6C34878D82A}">
                    <a16:rowId xmlns:a16="http://schemas.microsoft.com/office/drawing/2014/main" val="1735971227"/>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Na</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308</a:t>
                      </a:r>
                    </a:p>
                  </a:txBody>
                  <a:tcPr marL="0" marR="0" marT="0" marB="0" anchor="b"/>
                </a:tc>
                <a:extLst>
                  <a:ext uri="{0D108BD9-81ED-4DB2-BD59-A6C34878D82A}">
                    <a16:rowId xmlns:a16="http://schemas.microsoft.com/office/drawing/2014/main" val="1835096063"/>
                  </a:ext>
                </a:extLst>
              </a:tr>
            </a:tbl>
          </a:graphicData>
        </a:graphic>
      </p:graphicFrame>
      <p:graphicFrame>
        <p:nvGraphicFramePr>
          <p:cNvPr id="4" name="Table 3">
            <a:extLst>
              <a:ext uri="{FF2B5EF4-FFF2-40B4-BE49-F238E27FC236}">
                <a16:creationId xmlns:a16="http://schemas.microsoft.com/office/drawing/2014/main" id="{6DFF5429-4D4B-85D0-0794-E5DCA8B136DA}"/>
              </a:ext>
            </a:extLst>
          </p:cNvPr>
          <p:cNvGraphicFramePr>
            <a:graphicFrameLocks noGrp="1"/>
          </p:cNvGraphicFramePr>
          <p:nvPr>
            <p:extLst>
              <p:ext uri="{D42A27DB-BD31-4B8C-83A1-F6EECF244321}">
                <p14:modId xmlns:p14="http://schemas.microsoft.com/office/powerpoint/2010/main" val="2114587391"/>
              </p:ext>
            </p:extLst>
          </p:nvPr>
        </p:nvGraphicFramePr>
        <p:xfrm>
          <a:off x="307896" y="1732132"/>
          <a:ext cx="3537203" cy="2588974"/>
        </p:xfrm>
        <a:graphic>
          <a:graphicData uri="http://schemas.openxmlformats.org/drawingml/2006/table">
            <a:tbl>
              <a:tblPr firstRow="1" firstCol="1" bandRow="1">
                <a:tableStyleId>{5C22544A-7EE6-4342-B048-85BDC9FD1C3A}</a:tableStyleId>
              </a:tblPr>
              <a:tblGrid>
                <a:gridCol w="1200404">
                  <a:extLst>
                    <a:ext uri="{9D8B030D-6E8A-4147-A177-3AD203B41FA5}">
                      <a16:colId xmlns:a16="http://schemas.microsoft.com/office/drawing/2014/main" val="3714210464"/>
                    </a:ext>
                  </a:extLst>
                </a:gridCol>
                <a:gridCol w="1625600">
                  <a:extLst>
                    <a:ext uri="{9D8B030D-6E8A-4147-A177-3AD203B41FA5}">
                      <a16:colId xmlns:a16="http://schemas.microsoft.com/office/drawing/2014/main" val="3777065668"/>
                    </a:ext>
                  </a:extLst>
                </a:gridCol>
                <a:gridCol w="711199">
                  <a:extLst>
                    <a:ext uri="{9D8B030D-6E8A-4147-A177-3AD203B41FA5}">
                      <a16:colId xmlns:a16="http://schemas.microsoft.com/office/drawing/2014/main" val="1246061695"/>
                    </a:ext>
                  </a:extLst>
                </a:gridCol>
              </a:tblGrid>
              <a:tr h="296518">
                <a:tc>
                  <a:txBody>
                    <a:bodyPr/>
                    <a:lstStyle/>
                    <a:p>
                      <a:pPr marL="0" marR="0" algn="ctr" rtl="0">
                        <a:lnSpc>
                          <a:spcPct val="100000"/>
                        </a:lnSpc>
                        <a:spcBef>
                          <a:spcPts val="0"/>
                        </a:spcBef>
                        <a:spcAft>
                          <a:spcPts val="0"/>
                        </a:spcAft>
                        <a:buClr>
                          <a:srgbClr val="000000"/>
                        </a:buClr>
                        <a:buFont typeface="Arial"/>
                      </a:pPr>
                      <a:r>
                        <a:rPr lang="en-US" sz="1400" b="1" i="0" u="none" strike="noStrike" cap="none" dirty="0">
                          <a:solidFill>
                            <a:schemeClr val="lt1"/>
                          </a:solidFill>
                          <a:effectLst/>
                          <a:latin typeface="+mj-lt"/>
                          <a:ea typeface="+mn-ea"/>
                          <a:cs typeface="+mn-cs"/>
                          <a:sym typeface="Arial"/>
                        </a:rPr>
                        <a:t>Elements</a:t>
                      </a:r>
                      <a:endParaRPr lang="en-SG" sz="14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rtl="0">
                        <a:lnSpc>
                          <a:spcPct val="100000"/>
                        </a:lnSpc>
                        <a:spcBef>
                          <a:spcPts val="0"/>
                        </a:spcBef>
                        <a:spcAft>
                          <a:spcPts val="0"/>
                        </a:spcAft>
                        <a:buClr>
                          <a:srgbClr val="000000"/>
                        </a:buClr>
                        <a:buFont typeface="Arial"/>
                      </a:pPr>
                      <a:r>
                        <a:rPr lang="en-US" sz="1400" b="1" i="0" u="none" strike="noStrike" cap="none" dirty="0">
                          <a:solidFill>
                            <a:schemeClr val="lt1"/>
                          </a:solidFill>
                          <a:effectLst/>
                          <a:latin typeface="+mj-lt"/>
                          <a:ea typeface="+mn-ea"/>
                          <a:cs typeface="+mn-cs"/>
                          <a:sym typeface="Arial"/>
                        </a:rPr>
                        <a:t>Characteristics based on in-house measurements</a:t>
                      </a:r>
                      <a:endParaRPr lang="en-SG" sz="14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rtl="0">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Units</a:t>
                      </a:r>
                    </a:p>
                  </a:txBody>
                  <a:tcPr marL="28308" marR="28308" marT="0" marB="0" anchor="ctr"/>
                </a:tc>
                <a:extLst>
                  <a:ext uri="{0D108BD9-81ED-4DB2-BD59-A6C34878D82A}">
                    <a16:rowId xmlns:a16="http://schemas.microsoft.com/office/drawing/2014/main" val="2543150527"/>
                  </a:ext>
                </a:extLst>
              </a:tr>
              <a:tr h="113844">
                <a:tc>
                  <a:txBody>
                    <a:bodyPr/>
                    <a:lstStyle/>
                    <a:p>
                      <a:pPr algn="ctr" fontAlgn="ctr"/>
                      <a:r>
                        <a:rPr lang="en-SG" sz="1400" b="1" i="0" u="none" strike="noStrike" cap="none" dirty="0">
                          <a:solidFill>
                            <a:schemeClr val="lt1"/>
                          </a:solidFill>
                          <a:effectLst/>
                          <a:latin typeface="+mj-lt"/>
                          <a:ea typeface="+mn-ea"/>
                          <a:cs typeface="+mn-cs"/>
                          <a:sym typeface="Arial"/>
                        </a:rPr>
                        <a:t>pH</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3.42</a:t>
                      </a:r>
                    </a:p>
                  </a:txBody>
                  <a:tcPr marL="0" marR="0" marT="0" marB="0" anchor="b"/>
                </a:tc>
                <a:tc>
                  <a:txBody>
                    <a:bodyPr/>
                    <a:lstStyle/>
                    <a:p>
                      <a:pPr algn="ctr" fontAlgn="b"/>
                      <a:r>
                        <a:rPr lang="en-SG" sz="1400" b="0" i="0" u="none" strike="noStrike" cap="none" dirty="0">
                          <a:solidFill>
                            <a:srgbClr val="000000"/>
                          </a:solidFill>
                          <a:effectLst/>
                          <a:latin typeface="+mj-lt"/>
                          <a:ea typeface="+mn-ea"/>
                          <a:cs typeface="+mn-cs"/>
                          <a:sym typeface="Arial"/>
                        </a:rPr>
                        <a:t>-</a:t>
                      </a:r>
                    </a:p>
                  </a:txBody>
                  <a:tcPr marL="0" marR="0" marT="0" marB="0" anchor="ctr"/>
                </a:tc>
                <a:extLst>
                  <a:ext uri="{0D108BD9-81ED-4DB2-BD59-A6C34878D82A}">
                    <a16:rowId xmlns:a16="http://schemas.microsoft.com/office/drawing/2014/main" val="3932719747"/>
                  </a:ext>
                </a:extLst>
              </a:tr>
              <a:tr h="113844">
                <a:tc>
                  <a:txBody>
                    <a:bodyPr/>
                    <a:lstStyle/>
                    <a:p>
                      <a:pPr algn="ctr" fontAlgn="ctr"/>
                      <a:r>
                        <a:rPr lang="en-SG" sz="1400" b="1" i="0" u="none" strike="noStrike" cap="none" dirty="0">
                          <a:solidFill>
                            <a:schemeClr val="lt1"/>
                          </a:solidFill>
                          <a:effectLst/>
                          <a:latin typeface="+mj-lt"/>
                          <a:ea typeface="+mn-ea"/>
                          <a:cs typeface="+mn-cs"/>
                          <a:sym typeface="Arial"/>
                        </a:rPr>
                        <a:t>Conductivity</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1794</a:t>
                      </a:r>
                    </a:p>
                  </a:txBody>
                  <a:tcPr marL="0" marR="0" marT="0" marB="0" anchor="b"/>
                </a:tc>
                <a:tc>
                  <a:txBody>
                    <a:bodyPr/>
                    <a:lstStyle/>
                    <a:p>
                      <a:pPr algn="ctr" fontAlgn="ctr"/>
                      <a:r>
                        <a:rPr lang="en-SG" sz="1400" b="0" i="0" u="none" strike="noStrike" cap="none" dirty="0">
                          <a:solidFill>
                            <a:srgbClr val="000000"/>
                          </a:solidFill>
                          <a:effectLst/>
                          <a:latin typeface="+mj-lt"/>
                          <a:ea typeface="+mn-ea"/>
                          <a:cs typeface="+mn-cs"/>
                          <a:sym typeface="Arial"/>
                        </a:rPr>
                        <a:t>µS/cm</a:t>
                      </a:r>
                    </a:p>
                  </a:txBody>
                  <a:tcPr marL="0" marR="0" marT="0" marB="0" anchor="ctr"/>
                </a:tc>
                <a:extLst>
                  <a:ext uri="{0D108BD9-81ED-4DB2-BD59-A6C34878D82A}">
                    <a16:rowId xmlns:a16="http://schemas.microsoft.com/office/drawing/2014/main" val="2151247489"/>
                  </a:ext>
                </a:extLst>
              </a:tr>
              <a:tr h="227687">
                <a:tc>
                  <a:txBody>
                    <a:bodyPr/>
                    <a:lstStyle/>
                    <a:p>
                      <a:pPr algn="ctr" fontAlgn="ctr"/>
                      <a:r>
                        <a:rPr lang="en-SG" sz="1400" b="1" i="0" u="none" strike="noStrike" cap="none" dirty="0">
                          <a:solidFill>
                            <a:schemeClr val="lt1"/>
                          </a:solidFill>
                          <a:effectLst/>
                          <a:latin typeface="+mj-lt"/>
                          <a:ea typeface="+mn-ea"/>
                          <a:cs typeface="+mn-cs"/>
                          <a:sym typeface="Arial"/>
                        </a:rPr>
                        <a:t>Colour (True)</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350</a:t>
                      </a:r>
                    </a:p>
                  </a:txBody>
                  <a:tcPr marL="0" marR="0" marT="0" marB="0" anchor="b"/>
                </a:tc>
                <a:tc>
                  <a:txBody>
                    <a:bodyPr/>
                    <a:lstStyle/>
                    <a:p>
                      <a:pPr algn="ctr" fontAlgn="ctr"/>
                      <a:r>
                        <a:rPr lang="en-SG" sz="1400" b="0" i="0" u="none" strike="noStrike" cap="none" dirty="0">
                          <a:solidFill>
                            <a:srgbClr val="000000"/>
                          </a:solidFill>
                          <a:effectLst/>
                          <a:latin typeface="+mj-lt"/>
                          <a:ea typeface="+mn-ea"/>
                          <a:cs typeface="+mn-cs"/>
                          <a:sym typeface="Arial"/>
                        </a:rPr>
                        <a:t>Pt/Co</a:t>
                      </a:r>
                    </a:p>
                  </a:txBody>
                  <a:tcPr marL="0" marR="0" marT="0" marB="0" anchor="ctr"/>
                </a:tc>
                <a:extLst>
                  <a:ext uri="{0D108BD9-81ED-4DB2-BD59-A6C34878D82A}">
                    <a16:rowId xmlns:a16="http://schemas.microsoft.com/office/drawing/2014/main" val="1538266419"/>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TDS</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956.9</a:t>
                      </a:r>
                    </a:p>
                  </a:txBody>
                  <a:tcPr marL="0" marR="0" marT="0" marB="0" anchor="b"/>
                </a:tc>
                <a:tc>
                  <a:txBody>
                    <a:bodyPr/>
                    <a:lstStyle/>
                    <a:p>
                      <a:pPr algn="ctr" fontAlgn="ctr"/>
                      <a:r>
                        <a:rPr lang="en-SG" sz="1400" b="0" i="0" u="none" strike="noStrike" cap="none" dirty="0">
                          <a:solidFill>
                            <a:srgbClr val="000000"/>
                          </a:solidFill>
                          <a:effectLst/>
                          <a:latin typeface="+mj-lt"/>
                          <a:ea typeface="+mn-ea"/>
                          <a:cs typeface="+mn-cs"/>
                          <a:sym typeface="Arial"/>
                        </a:rPr>
                        <a:t>mg/l</a:t>
                      </a:r>
                    </a:p>
                  </a:txBody>
                  <a:tcPr marL="0" marR="0" marT="0" marB="0" anchor="ctr"/>
                </a:tc>
                <a:extLst>
                  <a:ext uri="{0D108BD9-81ED-4DB2-BD59-A6C34878D82A}">
                    <a16:rowId xmlns:a16="http://schemas.microsoft.com/office/drawing/2014/main" val="1424183380"/>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Turbidity</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154</a:t>
                      </a:r>
                    </a:p>
                  </a:txBody>
                  <a:tcPr marL="0" marR="0" marT="0" marB="0" anchor="b"/>
                </a:tc>
                <a:tc>
                  <a:txBody>
                    <a:bodyPr/>
                    <a:lstStyle/>
                    <a:p>
                      <a:pPr algn="ctr" fontAlgn="ctr"/>
                      <a:r>
                        <a:rPr lang="en-SG" sz="1400" b="0" i="0" u="none" strike="noStrike" cap="none">
                          <a:solidFill>
                            <a:srgbClr val="000000"/>
                          </a:solidFill>
                          <a:effectLst/>
                          <a:latin typeface="+mj-lt"/>
                          <a:ea typeface="+mn-ea"/>
                          <a:cs typeface="+mn-cs"/>
                          <a:sym typeface="Arial"/>
                        </a:rPr>
                        <a:t>NTU</a:t>
                      </a:r>
                    </a:p>
                  </a:txBody>
                  <a:tcPr marL="0" marR="0" marT="0" marB="0" anchor="ctr"/>
                </a:tc>
                <a:extLst>
                  <a:ext uri="{0D108BD9-81ED-4DB2-BD59-A6C34878D82A}">
                    <a16:rowId xmlns:a16="http://schemas.microsoft.com/office/drawing/2014/main" val="3373768799"/>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TSS</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83</a:t>
                      </a:r>
                    </a:p>
                  </a:txBody>
                  <a:tcPr marL="0" marR="0" marT="0" marB="0" anchor="b"/>
                </a:tc>
                <a:tc>
                  <a:txBody>
                    <a:bodyPr/>
                    <a:lstStyle/>
                    <a:p>
                      <a:pPr algn="ctr" fontAlgn="ctr"/>
                      <a:r>
                        <a:rPr lang="en-SG" sz="1400" b="0" i="0" u="none" strike="noStrike" cap="none" dirty="0">
                          <a:solidFill>
                            <a:srgbClr val="000000"/>
                          </a:solidFill>
                          <a:effectLst/>
                          <a:latin typeface="+mj-lt"/>
                          <a:ea typeface="+mn-ea"/>
                          <a:cs typeface="+mn-cs"/>
                          <a:sym typeface="Arial"/>
                        </a:rPr>
                        <a:t>mg/l</a:t>
                      </a:r>
                    </a:p>
                  </a:txBody>
                  <a:tcPr marL="0" marR="0" marT="0" marB="0" anchor="ctr"/>
                </a:tc>
                <a:extLst>
                  <a:ext uri="{0D108BD9-81ED-4DB2-BD59-A6C34878D82A}">
                    <a16:rowId xmlns:a16="http://schemas.microsoft.com/office/drawing/2014/main" val="2328064744"/>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TOC</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26.71</a:t>
                      </a:r>
                    </a:p>
                  </a:txBody>
                  <a:tcPr marL="0" marR="0" marT="0" marB="0" anchor="b"/>
                </a:tc>
                <a:tc>
                  <a:txBody>
                    <a:bodyPr/>
                    <a:lstStyle/>
                    <a:p>
                      <a:pPr algn="ctr" fontAlgn="ctr"/>
                      <a:r>
                        <a:rPr lang="en-SG" sz="1400" b="0" i="0" u="none" strike="noStrike" cap="none" dirty="0">
                          <a:solidFill>
                            <a:srgbClr val="000000"/>
                          </a:solidFill>
                          <a:effectLst/>
                          <a:latin typeface="+mj-lt"/>
                          <a:ea typeface="+mn-ea"/>
                          <a:cs typeface="+mn-cs"/>
                          <a:sym typeface="Arial"/>
                        </a:rPr>
                        <a:t>mg/l</a:t>
                      </a:r>
                    </a:p>
                  </a:txBody>
                  <a:tcPr marL="0" marR="0" marT="0" marB="0" anchor="ctr"/>
                </a:tc>
                <a:extLst>
                  <a:ext uri="{0D108BD9-81ED-4DB2-BD59-A6C34878D82A}">
                    <a16:rowId xmlns:a16="http://schemas.microsoft.com/office/drawing/2014/main" val="3262124390"/>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COD</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277</a:t>
                      </a:r>
                    </a:p>
                  </a:txBody>
                  <a:tcPr marL="0" marR="0" marT="0" marB="0" anchor="b"/>
                </a:tc>
                <a:tc>
                  <a:txBody>
                    <a:bodyPr/>
                    <a:lstStyle/>
                    <a:p>
                      <a:pPr algn="ctr" fontAlgn="ctr"/>
                      <a:r>
                        <a:rPr lang="en-SG" sz="1400" b="0" i="0" u="none" strike="noStrike" cap="none" dirty="0">
                          <a:solidFill>
                            <a:srgbClr val="000000"/>
                          </a:solidFill>
                          <a:effectLst/>
                          <a:latin typeface="+mj-lt"/>
                          <a:ea typeface="+mn-ea"/>
                          <a:cs typeface="+mn-cs"/>
                          <a:sym typeface="Arial"/>
                        </a:rPr>
                        <a:t>O</a:t>
                      </a:r>
                      <a:r>
                        <a:rPr lang="en-SG" sz="1400" b="0" i="0" u="none" strike="noStrike" cap="none" baseline="-25000" dirty="0">
                          <a:solidFill>
                            <a:srgbClr val="000000"/>
                          </a:solidFill>
                          <a:effectLst/>
                          <a:latin typeface="+mj-lt"/>
                          <a:ea typeface="+mn-ea"/>
                          <a:cs typeface="+mn-cs"/>
                          <a:sym typeface="Arial"/>
                        </a:rPr>
                        <a:t>2</a:t>
                      </a:r>
                      <a:r>
                        <a:rPr lang="en-SG" sz="1400" b="0" i="0" u="none" strike="noStrike" cap="none" dirty="0">
                          <a:solidFill>
                            <a:srgbClr val="000000"/>
                          </a:solidFill>
                          <a:effectLst/>
                          <a:latin typeface="+mj-lt"/>
                          <a:ea typeface="+mn-ea"/>
                          <a:cs typeface="+mn-cs"/>
                          <a:sym typeface="Arial"/>
                        </a:rPr>
                        <a:t> mg/l</a:t>
                      </a:r>
                    </a:p>
                  </a:txBody>
                  <a:tcPr marL="0" marR="0" marT="0" marB="0" anchor="ctr"/>
                </a:tc>
                <a:extLst>
                  <a:ext uri="{0D108BD9-81ED-4DB2-BD59-A6C34878D82A}">
                    <a16:rowId xmlns:a16="http://schemas.microsoft.com/office/drawing/2014/main" val="4167615284"/>
                  </a:ext>
                </a:extLst>
              </a:tr>
              <a:tr h="227687">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Total Chlorine</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1.16</a:t>
                      </a:r>
                    </a:p>
                  </a:txBody>
                  <a:tcPr marL="0" marR="0" marT="0" marB="0" anchor="b"/>
                </a:tc>
                <a:tc>
                  <a:txBody>
                    <a:bodyPr/>
                    <a:lstStyle/>
                    <a:p>
                      <a:pPr algn="ctr" fontAlgn="ctr"/>
                      <a:r>
                        <a:rPr lang="en-SG" sz="1400" b="0" i="0" u="none" strike="noStrike" cap="none" dirty="0">
                          <a:solidFill>
                            <a:srgbClr val="000000"/>
                          </a:solidFill>
                          <a:effectLst/>
                          <a:latin typeface="+mj-lt"/>
                          <a:ea typeface="+mn-ea"/>
                          <a:cs typeface="+mn-cs"/>
                          <a:sym typeface="Arial"/>
                        </a:rPr>
                        <a:t>mg/l</a:t>
                      </a:r>
                    </a:p>
                  </a:txBody>
                  <a:tcPr marL="0" marR="0" marT="0" marB="0" anchor="ctr"/>
                </a:tc>
                <a:extLst>
                  <a:ext uri="{0D108BD9-81ED-4DB2-BD59-A6C34878D82A}">
                    <a16:rowId xmlns:a16="http://schemas.microsoft.com/office/drawing/2014/main" val="2200825876"/>
                  </a:ext>
                </a:extLst>
              </a:tr>
            </a:tbl>
          </a:graphicData>
        </a:graphic>
      </p:graphicFrame>
    </p:spTree>
    <p:extLst>
      <p:ext uri="{BB962C8B-B14F-4D97-AF65-F5344CB8AC3E}">
        <p14:creationId xmlns:p14="http://schemas.microsoft.com/office/powerpoint/2010/main" val="1295411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2AC4F-42F5-4518-51E9-6B2F0B067DEE}"/>
              </a:ext>
            </a:extLst>
          </p:cNvPr>
          <p:cNvSpPr>
            <a:spLocks noGrp="1"/>
          </p:cNvSpPr>
          <p:nvPr>
            <p:ph type="title"/>
          </p:nvPr>
        </p:nvSpPr>
        <p:spPr>
          <a:xfrm>
            <a:off x="1040899" y="2229610"/>
            <a:ext cx="8035600" cy="1084000"/>
          </a:xfrm>
        </p:spPr>
        <p:txBody>
          <a:bodyPr/>
          <a:lstStyle/>
          <a:p>
            <a:r>
              <a:rPr lang="en-US" sz="2400" dirty="0"/>
              <a:t>Supplementary Jar Test results for HFW incoming </a:t>
            </a:r>
            <a:endParaRPr lang="en-SG" sz="2400" dirty="0"/>
          </a:p>
        </p:txBody>
      </p:sp>
      <p:sp>
        <p:nvSpPr>
          <p:cNvPr id="3" name="Slide Number Placeholder 2">
            <a:extLst>
              <a:ext uri="{FF2B5EF4-FFF2-40B4-BE49-F238E27FC236}">
                <a16:creationId xmlns:a16="http://schemas.microsoft.com/office/drawing/2014/main" id="{7DC459C5-004A-78B3-ED79-00FB50AFCA94}"/>
              </a:ext>
            </a:extLst>
          </p:cNvPr>
          <p:cNvSpPr>
            <a:spLocks noGrp="1"/>
          </p:cNvSpPr>
          <p:nvPr>
            <p:ph type="sldNum" idx="12"/>
          </p:nvPr>
        </p:nvSpPr>
        <p:spPr/>
        <p:txBody>
          <a:bodyPr/>
          <a:lstStyle/>
          <a:p>
            <a:fld id="{00000000-1234-1234-1234-123412341234}" type="slidenum">
              <a:rPr lang="en" smtClean="0"/>
              <a:pPr/>
              <a:t>20</a:t>
            </a:fld>
            <a:endParaRPr lang="en"/>
          </a:p>
        </p:txBody>
      </p:sp>
    </p:spTree>
    <p:extLst>
      <p:ext uri="{BB962C8B-B14F-4D97-AF65-F5344CB8AC3E}">
        <p14:creationId xmlns:p14="http://schemas.microsoft.com/office/powerpoint/2010/main" val="21991541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A19E-9AA0-4AA4-A652-FAB2EF51F365}"/>
              </a:ext>
            </a:extLst>
          </p:cNvPr>
          <p:cNvSpPr>
            <a:spLocks noGrp="1"/>
          </p:cNvSpPr>
          <p:nvPr>
            <p:ph type="title"/>
          </p:nvPr>
        </p:nvSpPr>
        <p:spPr/>
        <p:txBody>
          <a:bodyPr/>
          <a:lstStyle/>
          <a:p>
            <a:r>
              <a:rPr lang="en-SG" dirty="0"/>
              <a:t>Water Analysis of HFW Incoming</a:t>
            </a:r>
          </a:p>
        </p:txBody>
      </p:sp>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21</a:t>
            </a:fld>
            <a:endParaRPr lang="en"/>
          </a:p>
        </p:txBody>
      </p:sp>
      <p:pic>
        <p:nvPicPr>
          <p:cNvPr id="5" name="Picture 4" descr="A picture containing text, bottle, indoor, counter&#10;&#10;Description automatically generated">
            <a:extLst>
              <a:ext uri="{FF2B5EF4-FFF2-40B4-BE49-F238E27FC236}">
                <a16:creationId xmlns:a16="http://schemas.microsoft.com/office/drawing/2014/main" id="{C46B21B6-0B3D-4F26-8A66-E9EC27F954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2433" y="3754939"/>
            <a:ext cx="3657600" cy="2743200"/>
          </a:xfrm>
          <a:prstGeom prst="rect">
            <a:avLst/>
          </a:prstGeom>
          <a:ln>
            <a:solidFill>
              <a:schemeClr val="tx2">
                <a:lumMod val="10000"/>
              </a:schemeClr>
            </a:solidFill>
          </a:ln>
        </p:spPr>
      </p:pic>
      <p:pic>
        <p:nvPicPr>
          <p:cNvPr id="10" name="Picture 9" descr="A picture containing indoor, glass, clear, silver&#10;&#10;Description automatically generated">
            <a:extLst>
              <a:ext uri="{FF2B5EF4-FFF2-40B4-BE49-F238E27FC236}">
                <a16:creationId xmlns:a16="http://schemas.microsoft.com/office/drawing/2014/main" id="{067D40BB-6593-44D7-9160-A0E80BF766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362033" y="1523719"/>
            <a:ext cx="2438400" cy="1828800"/>
          </a:xfrm>
          <a:prstGeom prst="rect">
            <a:avLst/>
          </a:prstGeom>
          <a:ln>
            <a:solidFill>
              <a:schemeClr val="tx2">
                <a:lumMod val="10000"/>
              </a:schemeClr>
            </a:solidFill>
          </a:ln>
        </p:spPr>
      </p:pic>
      <p:graphicFrame>
        <p:nvGraphicFramePr>
          <p:cNvPr id="11" name="Table 10">
            <a:extLst>
              <a:ext uri="{FF2B5EF4-FFF2-40B4-BE49-F238E27FC236}">
                <a16:creationId xmlns:a16="http://schemas.microsoft.com/office/drawing/2014/main" id="{C30CF7A9-AF68-4AEB-A913-27FF9DE3A268}"/>
              </a:ext>
            </a:extLst>
          </p:cNvPr>
          <p:cNvGraphicFramePr>
            <a:graphicFrameLocks noGrp="1"/>
          </p:cNvGraphicFramePr>
          <p:nvPr>
            <p:extLst>
              <p:ext uri="{D42A27DB-BD31-4B8C-83A1-F6EECF244321}">
                <p14:modId xmlns:p14="http://schemas.microsoft.com/office/powerpoint/2010/main" val="1562171781"/>
              </p:ext>
            </p:extLst>
          </p:nvPr>
        </p:nvGraphicFramePr>
        <p:xfrm>
          <a:off x="4236368" y="2270479"/>
          <a:ext cx="2914874" cy="3200400"/>
        </p:xfrm>
        <a:graphic>
          <a:graphicData uri="http://schemas.openxmlformats.org/drawingml/2006/table">
            <a:tbl>
              <a:tblPr firstRow="1" firstCol="1" bandRow="1">
                <a:tableStyleId>{5C22544A-7EE6-4342-B048-85BDC9FD1C3A}</a:tableStyleId>
              </a:tblPr>
              <a:tblGrid>
                <a:gridCol w="1102808">
                  <a:extLst>
                    <a:ext uri="{9D8B030D-6E8A-4147-A177-3AD203B41FA5}">
                      <a16:colId xmlns:a16="http://schemas.microsoft.com/office/drawing/2014/main" val="5505462"/>
                    </a:ext>
                  </a:extLst>
                </a:gridCol>
                <a:gridCol w="1812066">
                  <a:extLst>
                    <a:ext uri="{9D8B030D-6E8A-4147-A177-3AD203B41FA5}">
                      <a16:colId xmlns:a16="http://schemas.microsoft.com/office/drawing/2014/main" val="4219059615"/>
                    </a:ext>
                  </a:extLst>
                </a:gridCol>
              </a:tblGrid>
              <a:tr h="555719">
                <a:tc>
                  <a:txBody>
                    <a:bodyPr/>
                    <a:lstStyle/>
                    <a:p>
                      <a:pPr marL="0" marR="0" algn="ctr" rtl="0">
                        <a:lnSpc>
                          <a:spcPct val="100000"/>
                        </a:lnSpc>
                        <a:spcBef>
                          <a:spcPts val="0"/>
                        </a:spcBef>
                        <a:spcAft>
                          <a:spcPts val="0"/>
                        </a:spcAft>
                        <a:buClr>
                          <a:srgbClr val="000000"/>
                        </a:buClr>
                        <a:buFont typeface="Arial"/>
                      </a:pPr>
                      <a:r>
                        <a:rPr lang="en-US" sz="1400" b="1" i="0" u="none" strike="noStrike" cap="none" dirty="0">
                          <a:solidFill>
                            <a:schemeClr val="lt1"/>
                          </a:solidFill>
                          <a:effectLst/>
                          <a:latin typeface="+mj-lt"/>
                          <a:ea typeface="+mn-ea"/>
                          <a:cs typeface="+mn-cs"/>
                          <a:sym typeface="Arial"/>
                        </a:rPr>
                        <a:t>Elements</a:t>
                      </a:r>
                      <a:endParaRPr lang="en-SG" sz="14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rtl="0">
                        <a:lnSpc>
                          <a:spcPct val="100000"/>
                        </a:lnSpc>
                        <a:spcBef>
                          <a:spcPts val="0"/>
                        </a:spcBef>
                        <a:spcAft>
                          <a:spcPts val="0"/>
                        </a:spcAft>
                        <a:buClr>
                          <a:srgbClr val="000000"/>
                        </a:buClr>
                        <a:buFont typeface="Arial"/>
                      </a:pPr>
                      <a:r>
                        <a:rPr lang="en-US" sz="1400" b="1" i="0" u="none" strike="noStrike" cap="none" dirty="0">
                          <a:solidFill>
                            <a:schemeClr val="lt1"/>
                          </a:solidFill>
                          <a:effectLst/>
                          <a:latin typeface="+mj-lt"/>
                          <a:ea typeface="+mn-ea"/>
                          <a:cs typeface="+mn-cs"/>
                          <a:sym typeface="Arial"/>
                        </a:rPr>
                        <a:t>Concentration based on in-house measurement (ppm)</a:t>
                      </a:r>
                      <a:endParaRPr lang="en-SG" sz="1400" b="1" i="0" u="none" strike="noStrike" cap="none" dirty="0">
                        <a:solidFill>
                          <a:schemeClr val="lt1"/>
                        </a:solidFill>
                        <a:effectLst/>
                        <a:latin typeface="+mj-lt"/>
                        <a:ea typeface="+mn-ea"/>
                        <a:cs typeface="+mn-cs"/>
                        <a:sym typeface="Arial"/>
                      </a:endParaRPr>
                    </a:p>
                  </a:txBody>
                  <a:tcPr marL="28308" marR="28308" marT="0" marB="0" anchor="ctr"/>
                </a:tc>
                <a:extLst>
                  <a:ext uri="{0D108BD9-81ED-4DB2-BD59-A6C34878D82A}">
                    <a16:rowId xmlns:a16="http://schemas.microsoft.com/office/drawing/2014/main" val="558943784"/>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F</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555.8</a:t>
                      </a:r>
                    </a:p>
                  </a:txBody>
                  <a:tcPr marL="0" marR="0" marT="0" marB="0" anchor="b"/>
                </a:tc>
                <a:extLst>
                  <a:ext uri="{0D108BD9-81ED-4DB2-BD59-A6C34878D82A}">
                    <a16:rowId xmlns:a16="http://schemas.microsoft.com/office/drawing/2014/main" val="2650438991"/>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Cl</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245.1</a:t>
                      </a:r>
                    </a:p>
                  </a:txBody>
                  <a:tcPr marL="0" marR="0" marT="0" marB="0" anchor="b"/>
                </a:tc>
                <a:extLst>
                  <a:ext uri="{0D108BD9-81ED-4DB2-BD59-A6C34878D82A}">
                    <a16:rowId xmlns:a16="http://schemas.microsoft.com/office/drawing/2014/main" val="4170446027"/>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I</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6.26</a:t>
                      </a:r>
                    </a:p>
                  </a:txBody>
                  <a:tcPr marL="0" marR="0" marT="0" marB="0" anchor="b"/>
                </a:tc>
                <a:extLst>
                  <a:ext uri="{0D108BD9-81ED-4DB2-BD59-A6C34878D82A}">
                    <a16:rowId xmlns:a16="http://schemas.microsoft.com/office/drawing/2014/main" val="2734619917"/>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NO3</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82.1</a:t>
                      </a:r>
                    </a:p>
                  </a:txBody>
                  <a:tcPr marL="0" marR="0" marT="0" marB="0" anchor="b"/>
                </a:tc>
                <a:extLst>
                  <a:ext uri="{0D108BD9-81ED-4DB2-BD59-A6C34878D82A}">
                    <a16:rowId xmlns:a16="http://schemas.microsoft.com/office/drawing/2014/main" val="1541090947"/>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NH3</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6.1</a:t>
                      </a:r>
                    </a:p>
                  </a:txBody>
                  <a:tcPr marL="0" marR="0" marT="0" marB="0" anchor="b"/>
                </a:tc>
                <a:extLst>
                  <a:ext uri="{0D108BD9-81ED-4DB2-BD59-A6C34878D82A}">
                    <a16:rowId xmlns:a16="http://schemas.microsoft.com/office/drawing/2014/main" val="2865814176"/>
                  </a:ext>
                </a:extLst>
              </a:tr>
              <a:tr h="185240">
                <a:tc>
                  <a:txBody>
                    <a:bodyPr/>
                    <a:lstStyle/>
                    <a:p>
                      <a:pPr algn="ctr" fontAlgn="ctr"/>
                      <a:r>
                        <a:rPr lang="en-SG" sz="1400" b="1" i="0" u="none" strike="noStrike" cap="none" dirty="0">
                          <a:solidFill>
                            <a:schemeClr val="lt1"/>
                          </a:solidFill>
                          <a:effectLst/>
                          <a:latin typeface="+mj-lt"/>
                          <a:ea typeface="+mn-ea"/>
                          <a:cs typeface="+mn-cs"/>
                          <a:sym typeface="Arial"/>
                        </a:rPr>
                        <a:t>Ca</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2.35</a:t>
                      </a:r>
                    </a:p>
                  </a:txBody>
                  <a:tcPr marL="0" marR="0" marT="0" marB="0" anchor="b"/>
                </a:tc>
                <a:extLst>
                  <a:ext uri="{0D108BD9-81ED-4DB2-BD59-A6C34878D82A}">
                    <a16:rowId xmlns:a16="http://schemas.microsoft.com/office/drawing/2014/main" val="1795319988"/>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Fe</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0.171</a:t>
                      </a:r>
                    </a:p>
                  </a:txBody>
                  <a:tcPr marL="0" marR="0" marT="0" marB="0" anchor="b"/>
                </a:tc>
                <a:extLst>
                  <a:ext uri="{0D108BD9-81ED-4DB2-BD59-A6C34878D82A}">
                    <a16:rowId xmlns:a16="http://schemas.microsoft.com/office/drawing/2014/main" val="357387684"/>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Mg</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0.776</a:t>
                      </a:r>
                    </a:p>
                  </a:txBody>
                  <a:tcPr marL="0" marR="0" marT="0" marB="0" anchor="b"/>
                </a:tc>
                <a:extLst>
                  <a:ext uri="{0D108BD9-81ED-4DB2-BD59-A6C34878D82A}">
                    <a16:rowId xmlns:a16="http://schemas.microsoft.com/office/drawing/2014/main" val="3371144299"/>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Ni</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0.586</a:t>
                      </a:r>
                    </a:p>
                  </a:txBody>
                  <a:tcPr marL="0" marR="0" marT="0" marB="0" anchor="b"/>
                </a:tc>
                <a:extLst>
                  <a:ext uri="{0D108BD9-81ED-4DB2-BD59-A6C34878D82A}">
                    <a16:rowId xmlns:a16="http://schemas.microsoft.com/office/drawing/2014/main" val="3196572377"/>
                  </a:ext>
                </a:extLst>
              </a:tr>
              <a:tr h="20378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K </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0.813</a:t>
                      </a:r>
                    </a:p>
                  </a:txBody>
                  <a:tcPr marL="0" marR="0" marT="0" marB="0" anchor="b"/>
                </a:tc>
                <a:extLst>
                  <a:ext uri="{0D108BD9-81ED-4DB2-BD59-A6C34878D82A}">
                    <a16:rowId xmlns:a16="http://schemas.microsoft.com/office/drawing/2014/main" val="3092745403"/>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SiO2 </a:t>
                      </a:r>
                    </a:p>
                  </a:txBody>
                  <a:tcPr marL="0" marR="0" marT="0" marB="0" anchor="ctr"/>
                </a:tc>
                <a:tc>
                  <a:txBody>
                    <a:bodyPr/>
                    <a:lstStyle/>
                    <a:p>
                      <a:pPr algn="ctr" fontAlgn="b"/>
                      <a:r>
                        <a:rPr lang="en-SG" sz="1400" b="0" i="0" u="none" strike="noStrike" cap="none">
                          <a:solidFill>
                            <a:srgbClr val="000000"/>
                          </a:solidFill>
                          <a:effectLst/>
                          <a:latin typeface="+mj-lt"/>
                          <a:ea typeface="+mn-ea"/>
                          <a:cs typeface="+mn-cs"/>
                          <a:sym typeface="Arial"/>
                        </a:rPr>
                        <a:t>19.8</a:t>
                      </a:r>
                    </a:p>
                  </a:txBody>
                  <a:tcPr marL="0" marR="0" marT="0" marB="0" anchor="b"/>
                </a:tc>
                <a:extLst>
                  <a:ext uri="{0D108BD9-81ED-4DB2-BD59-A6C34878D82A}">
                    <a16:rowId xmlns:a16="http://schemas.microsoft.com/office/drawing/2014/main" val="1735971227"/>
                  </a:ext>
                </a:extLst>
              </a:tr>
              <a:tr h="185240">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Na</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504</a:t>
                      </a:r>
                    </a:p>
                  </a:txBody>
                  <a:tcPr marL="0" marR="0" marT="0" marB="0" anchor="b"/>
                </a:tc>
                <a:extLst>
                  <a:ext uri="{0D108BD9-81ED-4DB2-BD59-A6C34878D82A}">
                    <a16:rowId xmlns:a16="http://schemas.microsoft.com/office/drawing/2014/main" val="1835096063"/>
                  </a:ext>
                </a:extLst>
              </a:tr>
            </a:tbl>
          </a:graphicData>
        </a:graphic>
      </p:graphicFrame>
      <p:graphicFrame>
        <p:nvGraphicFramePr>
          <p:cNvPr id="9" name="Table 8">
            <a:extLst>
              <a:ext uri="{FF2B5EF4-FFF2-40B4-BE49-F238E27FC236}">
                <a16:creationId xmlns:a16="http://schemas.microsoft.com/office/drawing/2014/main" id="{E860297C-71FF-BDCB-28E7-F40D36F07A03}"/>
              </a:ext>
            </a:extLst>
          </p:cNvPr>
          <p:cNvGraphicFramePr>
            <a:graphicFrameLocks noGrp="1"/>
          </p:cNvGraphicFramePr>
          <p:nvPr>
            <p:extLst>
              <p:ext uri="{D42A27DB-BD31-4B8C-83A1-F6EECF244321}">
                <p14:modId xmlns:p14="http://schemas.microsoft.com/office/powerpoint/2010/main" val="831466231"/>
              </p:ext>
            </p:extLst>
          </p:nvPr>
        </p:nvGraphicFramePr>
        <p:xfrm>
          <a:off x="238929" y="2270479"/>
          <a:ext cx="3537203" cy="2588974"/>
        </p:xfrm>
        <a:graphic>
          <a:graphicData uri="http://schemas.openxmlformats.org/drawingml/2006/table">
            <a:tbl>
              <a:tblPr firstRow="1" firstCol="1" bandRow="1">
                <a:tableStyleId>{5C22544A-7EE6-4342-B048-85BDC9FD1C3A}</a:tableStyleId>
              </a:tblPr>
              <a:tblGrid>
                <a:gridCol w="1200404">
                  <a:extLst>
                    <a:ext uri="{9D8B030D-6E8A-4147-A177-3AD203B41FA5}">
                      <a16:colId xmlns:a16="http://schemas.microsoft.com/office/drawing/2014/main" val="4187547391"/>
                    </a:ext>
                  </a:extLst>
                </a:gridCol>
                <a:gridCol w="1625600">
                  <a:extLst>
                    <a:ext uri="{9D8B030D-6E8A-4147-A177-3AD203B41FA5}">
                      <a16:colId xmlns:a16="http://schemas.microsoft.com/office/drawing/2014/main" val="888930096"/>
                    </a:ext>
                  </a:extLst>
                </a:gridCol>
                <a:gridCol w="711199">
                  <a:extLst>
                    <a:ext uri="{9D8B030D-6E8A-4147-A177-3AD203B41FA5}">
                      <a16:colId xmlns:a16="http://schemas.microsoft.com/office/drawing/2014/main" val="3820437800"/>
                    </a:ext>
                  </a:extLst>
                </a:gridCol>
              </a:tblGrid>
              <a:tr h="296518">
                <a:tc>
                  <a:txBody>
                    <a:bodyPr/>
                    <a:lstStyle/>
                    <a:p>
                      <a:pPr marL="0" marR="0" algn="ctr" rtl="0">
                        <a:lnSpc>
                          <a:spcPct val="100000"/>
                        </a:lnSpc>
                        <a:spcBef>
                          <a:spcPts val="0"/>
                        </a:spcBef>
                        <a:spcAft>
                          <a:spcPts val="0"/>
                        </a:spcAft>
                        <a:buClr>
                          <a:srgbClr val="000000"/>
                        </a:buClr>
                        <a:buFont typeface="Arial"/>
                      </a:pPr>
                      <a:r>
                        <a:rPr lang="en-US" sz="1400" b="1" i="0" u="none" strike="noStrike" cap="none" dirty="0">
                          <a:solidFill>
                            <a:schemeClr val="lt1"/>
                          </a:solidFill>
                          <a:effectLst/>
                          <a:latin typeface="+mj-lt"/>
                          <a:ea typeface="+mn-ea"/>
                          <a:cs typeface="+mn-cs"/>
                          <a:sym typeface="Arial"/>
                        </a:rPr>
                        <a:t>Elements</a:t>
                      </a:r>
                      <a:endParaRPr lang="en-SG" sz="14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rtl="0">
                        <a:lnSpc>
                          <a:spcPct val="100000"/>
                        </a:lnSpc>
                        <a:spcBef>
                          <a:spcPts val="0"/>
                        </a:spcBef>
                        <a:spcAft>
                          <a:spcPts val="0"/>
                        </a:spcAft>
                        <a:buClr>
                          <a:srgbClr val="000000"/>
                        </a:buClr>
                        <a:buFont typeface="Arial"/>
                      </a:pPr>
                      <a:r>
                        <a:rPr lang="en-US" sz="1400" b="1" i="0" u="none" strike="noStrike" cap="none" dirty="0">
                          <a:solidFill>
                            <a:schemeClr val="lt1"/>
                          </a:solidFill>
                          <a:effectLst/>
                          <a:latin typeface="+mj-lt"/>
                          <a:ea typeface="+mn-ea"/>
                          <a:cs typeface="+mn-cs"/>
                          <a:sym typeface="Arial"/>
                        </a:rPr>
                        <a:t>Characteristics based on in-house measurements</a:t>
                      </a:r>
                      <a:endParaRPr lang="en-SG" sz="14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rtl="0">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Units</a:t>
                      </a:r>
                    </a:p>
                  </a:txBody>
                  <a:tcPr marL="28308" marR="28308" marT="0" marB="0" anchor="ctr"/>
                </a:tc>
                <a:extLst>
                  <a:ext uri="{0D108BD9-81ED-4DB2-BD59-A6C34878D82A}">
                    <a16:rowId xmlns:a16="http://schemas.microsoft.com/office/drawing/2014/main" val="568728651"/>
                  </a:ext>
                </a:extLst>
              </a:tr>
              <a:tr h="113844">
                <a:tc>
                  <a:txBody>
                    <a:bodyPr/>
                    <a:lstStyle/>
                    <a:p>
                      <a:pPr algn="ctr" fontAlgn="ctr"/>
                      <a:r>
                        <a:rPr lang="en-SG" sz="1400" b="1" i="0" u="none" strike="noStrike" cap="none" dirty="0">
                          <a:solidFill>
                            <a:schemeClr val="lt1"/>
                          </a:solidFill>
                          <a:effectLst/>
                          <a:latin typeface="+mj-lt"/>
                          <a:ea typeface="+mn-ea"/>
                          <a:cs typeface="+mn-cs"/>
                          <a:sym typeface="Arial"/>
                        </a:rPr>
                        <a:t>pH</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3.27</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a:t>
                      </a:r>
                    </a:p>
                  </a:txBody>
                  <a:tcPr marL="0" marR="0" marT="0" marB="0" anchor="ctr"/>
                </a:tc>
                <a:extLst>
                  <a:ext uri="{0D108BD9-81ED-4DB2-BD59-A6C34878D82A}">
                    <a16:rowId xmlns:a16="http://schemas.microsoft.com/office/drawing/2014/main" val="169607501"/>
                  </a:ext>
                </a:extLst>
              </a:tr>
              <a:tr h="113844">
                <a:tc>
                  <a:txBody>
                    <a:bodyPr/>
                    <a:lstStyle/>
                    <a:p>
                      <a:pPr algn="ctr" fontAlgn="ctr"/>
                      <a:r>
                        <a:rPr lang="en-SG" sz="1400" b="1" i="0" u="none" strike="noStrike" cap="none" dirty="0">
                          <a:solidFill>
                            <a:schemeClr val="lt1"/>
                          </a:solidFill>
                          <a:effectLst/>
                          <a:latin typeface="+mj-lt"/>
                          <a:ea typeface="+mn-ea"/>
                          <a:cs typeface="+mn-cs"/>
                          <a:sym typeface="Arial"/>
                        </a:rPr>
                        <a:t>Conductivity</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2132</a:t>
                      </a:r>
                    </a:p>
                  </a:txBody>
                  <a:tcPr marL="0" marR="0" marT="0" marB="0" anchor="ctr"/>
                </a:tc>
                <a:tc>
                  <a:txBody>
                    <a:bodyPr/>
                    <a:lstStyle/>
                    <a:p>
                      <a:pPr algn="ctr" fontAlgn="ctr"/>
                      <a:r>
                        <a:rPr lang="en-SG" sz="1400" b="0" i="0" u="none" strike="noStrike" cap="none" dirty="0">
                          <a:solidFill>
                            <a:srgbClr val="000000"/>
                          </a:solidFill>
                          <a:effectLst/>
                          <a:latin typeface="+mj-lt"/>
                          <a:ea typeface="+mn-ea"/>
                          <a:cs typeface="+mn-cs"/>
                          <a:sym typeface="Arial"/>
                        </a:rPr>
                        <a:t>µS/cm</a:t>
                      </a:r>
                    </a:p>
                  </a:txBody>
                  <a:tcPr marL="0" marR="0" marT="0" marB="0" anchor="ctr"/>
                </a:tc>
                <a:extLst>
                  <a:ext uri="{0D108BD9-81ED-4DB2-BD59-A6C34878D82A}">
                    <a16:rowId xmlns:a16="http://schemas.microsoft.com/office/drawing/2014/main" val="3186072301"/>
                  </a:ext>
                </a:extLst>
              </a:tr>
              <a:tr h="227687">
                <a:tc>
                  <a:txBody>
                    <a:bodyPr/>
                    <a:lstStyle/>
                    <a:p>
                      <a:pPr algn="ctr" fontAlgn="ctr"/>
                      <a:r>
                        <a:rPr lang="en-SG" sz="1400" b="1" i="0" u="none" strike="noStrike" cap="none" dirty="0">
                          <a:solidFill>
                            <a:schemeClr val="lt1"/>
                          </a:solidFill>
                          <a:effectLst/>
                          <a:latin typeface="+mj-lt"/>
                          <a:ea typeface="+mn-ea"/>
                          <a:cs typeface="+mn-cs"/>
                          <a:sym typeface="Arial"/>
                        </a:rPr>
                        <a:t>Colour (True)</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1,310</a:t>
                      </a:r>
                    </a:p>
                  </a:txBody>
                  <a:tcPr marL="0" marR="0" marT="0" marB="0" anchor="ctr"/>
                </a:tc>
                <a:tc>
                  <a:txBody>
                    <a:bodyPr/>
                    <a:lstStyle/>
                    <a:p>
                      <a:pPr algn="ctr" fontAlgn="ctr"/>
                      <a:r>
                        <a:rPr lang="en-SG" sz="1400" b="0" i="0" u="none" strike="noStrike" cap="none" dirty="0">
                          <a:solidFill>
                            <a:srgbClr val="000000"/>
                          </a:solidFill>
                          <a:effectLst/>
                          <a:latin typeface="+mj-lt"/>
                          <a:ea typeface="+mn-ea"/>
                          <a:cs typeface="+mn-cs"/>
                          <a:sym typeface="Arial"/>
                        </a:rPr>
                        <a:t>Pt/Co</a:t>
                      </a:r>
                    </a:p>
                  </a:txBody>
                  <a:tcPr marL="0" marR="0" marT="0" marB="0" anchor="ctr"/>
                </a:tc>
                <a:extLst>
                  <a:ext uri="{0D108BD9-81ED-4DB2-BD59-A6C34878D82A}">
                    <a16:rowId xmlns:a16="http://schemas.microsoft.com/office/drawing/2014/main" val="3222254273"/>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TDS</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1143</a:t>
                      </a:r>
                    </a:p>
                  </a:txBody>
                  <a:tcPr marL="0" marR="0" marT="0" marB="0" anchor="ctr"/>
                </a:tc>
                <a:tc>
                  <a:txBody>
                    <a:bodyPr/>
                    <a:lstStyle/>
                    <a:p>
                      <a:pPr algn="ctr" fontAlgn="ctr"/>
                      <a:r>
                        <a:rPr lang="en-SG" sz="1400" b="0" i="0" u="none" strike="noStrike" cap="none" dirty="0">
                          <a:solidFill>
                            <a:srgbClr val="000000"/>
                          </a:solidFill>
                          <a:effectLst/>
                          <a:latin typeface="+mj-lt"/>
                          <a:ea typeface="+mn-ea"/>
                          <a:cs typeface="+mn-cs"/>
                          <a:sym typeface="Arial"/>
                        </a:rPr>
                        <a:t>mg/l</a:t>
                      </a:r>
                    </a:p>
                  </a:txBody>
                  <a:tcPr marL="0" marR="0" marT="0" marB="0" anchor="ctr"/>
                </a:tc>
                <a:extLst>
                  <a:ext uri="{0D108BD9-81ED-4DB2-BD59-A6C34878D82A}">
                    <a16:rowId xmlns:a16="http://schemas.microsoft.com/office/drawing/2014/main" val="2756202841"/>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Turbidity</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154</a:t>
                      </a:r>
                    </a:p>
                  </a:txBody>
                  <a:tcPr marL="0" marR="0" marT="0" marB="0" anchor="ctr"/>
                </a:tc>
                <a:tc>
                  <a:txBody>
                    <a:bodyPr/>
                    <a:lstStyle/>
                    <a:p>
                      <a:pPr algn="ctr" fontAlgn="ctr"/>
                      <a:r>
                        <a:rPr lang="en-SG" sz="1400" b="0" i="0" u="none" strike="noStrike" cap="none">
                          <a:solidFill>
                            <a:srgbClr val="000000"/>
                          </a:solidFill>
                          <a:effectLst/>
                          <a:latin typeface="+mj-lt"/>
                          <a:ea typeface="+mn-ea"/>
                          <a:cs typeface="+mn-cs"/>
                          <a:sym typeface="Arial"/>
                        </a:rPr>
                        <a:t>NTU</a:t>
                      </a:r>
                    </a:p>
                  </a:txBody>
                  <a:tcPr marL="0" marR="0" marT="0" marB="0" anchor="ctr"/>
                </a:tc>
                <a:extLst>
                  <a:ext uri="{0D108BD9-81ED-4DB2-BD59-A6C34878D82A}">
                    <a16:rowId xmlns:a16="http://schemas.microsoft.com/office/drawing/2014/main" val="3588184634"/>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TSS</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70</a:t>
                      </a:r>
                    </a:p>
                  </a:txBody>
                  <a:tcPr marL="0" marR="0" marT="0" marB="0" anchor="ctr"/>
                </a:tc>
                <a:tc>
                  <a:txBody>
                    <a:bodyPr/>
                    <a:lstStyle/>
                    <a:p>
                      <a:pPr algn="ctr" fontAlgn="ctr"/>
                      <a:r>
                        <a:rPr lang="en-SG" sz="1400" b="0" i="0" u="none" strike="noStrike" cap="none" dirty="0">
                          <a:solidFill>
                            <a:srgbClr val="000000"/>
                          </a:solidFill>
                          <a:effectLst/>
                          <a:latin typeface="+mj-lt"/>
                          <a:ea typeface="+mn-ea"/>
                          <a:cs typeface="+mn-cs"/>
                          <a:sym typeface="Arial"/>
                        </a:rPr>
                        <a:t>mg/l</a:t>
                      </a:r>
                    </a:p>
                  </a:txBody>
                  <a:tcPr marL="0" marR="0" marT="0" marB="0" anchor="ctr"/>
                </a:tc>
                <a:extLst>
                  <a:ext uri="{0D108BD9-81ED-4DB2-BD59-A6C34878D82A}">
                    <a16:rowId xmlns:a16="http://schemas.microsoft.com/office/drawing/2014/main" val="3134334523"/>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TOC</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28</a:t>
                      </a:r>
                    </a:p>
                  </a:txBody>
                  <a:tcPr marL="0" marR="0" marT="0" marB="0" anchor="ctr"/>
                </a:tc>
                <a:tc>
                  <a:txBody>
                    <a:bodyPr/>
                    <a:lstStyle/>
                    <a:p>
                      <a:pPr algn="ctr" fontAlgn="ctr"/>
                      <a:r>
                        <a:rPr lang="en-SG" sz="1400" b="0" i="0" u="none" strike="noStrike" cap="none" dirty="0">
                          <a:solidFill>
                            <a:srgbClr val="000000"/>
                          </a:solidFill>
                          <a:effectLst/>
                          <a:latin typeface="+mj-lt"/>
                          <a:ea typeface="+mn-ea"/>
                          <a:cs typeface="+mn-cs"/>
                          <a:sym typeface="Arial"/>
                        </a:rPr>
                        <a:t>mg/l</a:t>
                      </a:r>
                    </a:p>
                  </a:txBody>
                  <a:tcPr marL="0" marR="0" marT="0" marB="0" anchor="ctr"/>
                </a:tc>
                <a:extLst>
                  <a:ext uri="{0D108BD9-81ED-4DB2-BD59-A6C34878D82A}">
                    <a16:rowId xmlns:a16="http://schemas.microsoft.com/office/drawing/2014/main" val="3402457925"/>
                  </a:ext>
                </a:extLst>
              </a:tr>
              <a:tr h="197678">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COD</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334</a:t>
                      </a:r>
                    </a:p>
                  </a:txBody>
                  <a:tcPr marL="0" marR="0" marT="0" marB="0" anchor="ctr"/>
                </a:tc>
                <a:tc>
                  <a:txBody>
                    <a:bodyPr/>
                    <a:lstStyle/>
                    <a:p>
                      <a:pPr algn="ctr" fontAlgn="ctr"/>
                      <a:r>
                        <a:rPr lang="en-SG" sz="1400" b="0" i="0" u="none" strike="noStrike" cap="none" dirty="0">
                          <a:solidFill>
                            <a:srgbClr val="000000"/>
                          </a:solidFill>
                          <a:effectLst/>
                          <a:latin typeface="+mj-lt"/>
                          <a:ea typeface="+mn-ea"/>
                          <a:cs typeface="+mn-cs"/>
                          <a:sym typeface="Arial"/>
                        </a:rPr>
                        <a:t>O</a:t>
                      </a:r>
                      <a:r>
                        <a:rPr lang="en-SG" sz="1400" b="0" i="0" u="none" strike="noStrike" cap="none" baseline="-25000" dirty="0">
                          <a:solidFill>
                            <a:srgbClr val="000000"/>
                          </a:solidFill>
                          <a:effectLst/>
                          <a:latin typeface="+mj-lt"/>
                          <a:ea typeface="+mn-ea"/>
                          <a:cs typeface="+mn-cs"/>
                          <a:sym typeface="Arial"/>
                        </a:rPr>
                        <a:t>2</a:t>
                      </a:r>
                      <a:r>
                        <a:rPr lang="en-SG" sz="1400" b="0" i="0" u="none" strike="noStrike" cap="none" dirty="0">
                          <a:solidFill>
                            <a:srgbClr val="000000"/>
                          </a:solidFill>
                          <a:effectLst/>
                          <a:latin typeface="+mj-lt"/>
                          <a:ea typeface="+mn-ea"/>
                          <a:cs typeface="+mn-cs"/>
                          <a:sym typeface="Arial"/>
                        </a:rPr>
                        <a:t> mg/l</a:t>
                      </a:r>
                    </a:p>
                  </a:txBody>
                  <a:tcPr marL="0" marR="0" marT="0" marB="0" anchor="ctr"/>
                </a:tc>
                <a:extLst>
                  <a:ext uri="{0D108BD9-81ED-4DB2-BD59-A6C34878D82A}">
                    <a16:rowId xmlns:a16="http://schemas.microsoft.com/office/drawing/2014/main" val="3190766282"/>
                  </a:ext>
                </a:extLst>
              </a:tr>
              <a:tr h="227687">
                <a:tc>
                  <a:txBody>
                    <a:bodyPr/>
                    <a:lstStyle/>
                    <a:p>
                      <a:pPr marR="0" algn="ctr" rtl="0" fontAlgn="ctr">
                        <a:lnSpc>
                          <a:spcPct val="100000"/>
                        </a:lnSpc>
                        <a:spcBef>
                          <a:spcPts val="0"/>
                        </a:spcBef>
                        <a:spcAft>
                          <a:spcPts val="0"/>
                        </a:spcAft>
                        <a:buClr>
                          <a:srgbClr val="000000"/>
                        </a:buClr>
                        <a:buFont typeface="Arial"/>
                      </a:pPr>
                      <a:r>
                        <a:rPr lang="en-SG" sz="1400" b="1" i="0" u="none" strike="noStrike" cap="none" dirty="0">
                          <a:solidFill>
                            <a:schemeClr val="lt1"/>
                          </a:solidFill>
                          <a:effectLst/>
                          <a:latin typeface="+mj-lt"/>
                          <a:ea typeface="+mn-ea"/>
                          <a:cs typeface="+mn-cs"/>
                          <a:sym typeface="Arial"/>
                        </a:rPr>
                        <a:t>Total Chlorine</a:t>
                      </a:r>
                    </a:p>
                  </a:txBody>
                  <a:tcPr marL="0" marR="0" marT="0" marB="0" anchor="ctr"/>
                </a:tc>
                <a:tc>
                  <a:txBody>
                    <a:bodyPr/>
                    <a:lstStyle/>
                    <a:p>
                      <a:pPr algn="ctr" fontAlgn="b"/>
                      <a:r>
                        <a:rPr lang="en-SG" sz="1400" b="0" i="0" u="none" strike="noStrike" cap="none" dirty="0">
                          <a:solidFill>
                            <a:srgbClr val="000000"/>
                          </a:solidFill>
                          <a:effectLst/>
                          <a:latin typeface="+mj-lt"/>
                          <a:ea typeface="+mn-ea"/>
                          <a:cs typeface="+mn-cs"/>
                          <a:sym typeface="Arial"/>
                        </a:rPr>
                        <a:t>1.57</a:t>
                      </a:r>
                    </a:p>
                  </a:txBody>
                  <a:tcPr marL="0" marR="0" marT="0" marB="0" anchor="ctr"/>
                </a:tc>
                <a:tc>
                  <a:txBody>
                    <a:bodyPr/>
                    <a:lstStyle/>
                    <a:p>
                      <a:pPr algn="ctr" fontAlgn="ctr"/>
                      <a:r>
                        <a:rPr lang="en-SG" sz="1400" b="0" i="0" u="none" strike="noStrike" cap="none" dirty="0">
                          <a:solidFill>
                            <a:srgbClr val="000000"/>
                          </a:solidFill>
                          <a:effectLst/>
                          <a:latin typeface="+mj-lt"/>
                          <a:ea typeface="+mn-ea"/>
                          <a:cs typeface="+mn-cs"/>
                          <a:sym typeface="Arial"/>
                        </a:rPr>
                        <a:t>mg/l</a:t>
                      </a:r>
                    </a:p>
                  </a:txBody>
                  <a:tcPr marL="0" marR="0" marT="0" marB="0" anchor="ctr"/>
                </a:tc>
                <a:extLst>
                  <a:ext uri="{0D108BD9-81ED-4DB2-BD59-A6C34878D82A}">
                    <a16:rowId xmlns:a16="http://schemas.microsoft.com/office/drawing/2014/main" val="3262089510"/>
                  </a:ext>
                </a:extLst>
              </a:tr>
            </a:tbl>
          </a:graphicData>
        </a:graphic>
      </p:graphicFrame>
    </p:spTree>
    <p:extLst>
      <p:ext uri="{BB962C8B-B14F-4D97-AF65-F5344CB8AC3E}">
        <p14:creationId xmlns:p14="http://schemas.microsoft.com/office/powerpoint/2010/main" val="10683236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A19E-9AA0-4AA4-A652-FAB2EF51F365}"/>
              </a:ext>
            </a:extLst>
          </p:cNvPr>
          <p:cNvSpPr>
            <a:spLocks noGrp="1"/>
          </p:cNvSpPr>
          <p:nvPr>
            <p:ph type="title"/>
          </p:nvPr>
        </p:nvSpPr>
        <p:spPr/>
        <p:txBody>
          <a:bodyPr/>
          <a:lstStyle/>
          <a:p>
            <a:r>
              <a:rPr lang="en-SG" dirty="0"/>
              <a:t>Jar testing of HFW Incoming with Lime</a:t>
            </a:r>
          </a:p>
        </p:txBody>
      </p:sp>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22</a:t>
            </a:fld>
            <a:endParaRPr lang="en"/>
          </a:p>
        </p:txBody>
      </p:sp>
      <p:sp>
        <p:nvSpPr>
          <p:cNvPr id="11" name="TextBox 10">
            <a:extLst>
              <a:ext uri="{FF2B5EF4-FFF2-40B4-BE49-F238E27FC236}">
                <a16:creationId xmlns:a16="http://schemas.microsoft.com/office/drawing/2014/main" id="{00C02916-3048-4637-8583-70D32EA0FDE3}"/>
              </a:ext>
            </a:extLst>
          </p:cNvPr>
          <p:cNvSpPr txBox="1"/>
          <p:nvPr/>
        </p:nvSpPr>
        <p:spPr>
          <a:xfrm>
            <a:off x="828570" y="5146158"/>
            <a:ext cx="3685624" cy="923330"/>
          </a:xfrm>
          <a:prstGeom prst="rect">
            <a:avLst/>
          </a:prstGeom>
          <a:noFill/>
        </p:spPr>
        <p:txBody>
          <a:bodyPr wrap="none" rtlCol="0">
            <a:spAutoFit/>
          </a:bodyPr>
          <a:lstStyle/>
          <a:p>
            <a:r>
              <a:rPr lang="en-US" dirty="0"/>
              <a:t>Incoming HFW with added lime in </a:t>
            </a:r>
          </a:p>
          <a:p>
            <a:r>
              <a:rPr lang="en-US" dirty="0"/>
              <a:t>different dosages </a:t>
            </a:r>
          </a:p>
          <a:p>
            <a:r>
              <a:rPr lang="en-US" dirty="0"/>
              <a:t>(5000 ppm, 6000 ppm, 7000 ppm)</a:t>
            </a:r>
            <a:endParaRPr lang="en-SG" dirty="0"/>
          </a:p>
        </p:txBody>
      </p:sp>
      <p:sp>
        <p:nvSpPr>
          <p:cNvPr id="13" name="TextBox 12">
            <a:extLst>
              <a:ext uri="{FF2B5EF4-FFF2-40B4-BE49-F238E27FC236}">
                <a16:creationId xmlns:a16="http://schemas.microsoft.com/office/drawing/2014/main" id="{337A48B9-B45D-464B-B7D5-A1BBDF9172E1}"/>
              </a:ext>
            </a:extLst>
          </p:cNvPr>
          <p:cNvSpPr txBox="1"/>
          <p:nvPr/>
        </p:nvSpPr>
        <p:spPr>
          <a:xfrm>
            <a:off x="6037247" y="5146158"/>
            <a:ext cx="4267200" cy="923330"/>
          </a:xfrm>
          <a:prstGeom prst="rect">
            <a:avLst/>
          </a:prstGeom>
          <a:noFill/>
        </p:spPr>
        <p:txBody>
          <a:bodyPr wrap="square" rtlCol="0">
            <a:spAutoFit/>
          </a:bodyPr>
          <a:lstStyle/>
          <a:p>
            <a:r>
              <a:rPr lang="en-US" dirty="0"/>
              <a:t>Solution after the addition of Flocculant (AN 905 SH) Precipitates clumped and settled after the addition of flocculant. </a:t>
            </a:r>
            <a:endParaRPr lang="en-SG" dirty="0"/>
          </a:p>
        </p:txBody>
      </p:sp>
      <p:pic>
        <p:nvPicPr>
          <p:cNvPr id="5" name="Picture 4" descr="A picture containing text, appliance&#10;&#10;Description automatically generated">
            <a:extLst>
              <a:ext uri="{FF2B5EF4-FFF2-40B4-BE49-F238E27FC236}">
                <a16:creationId xmlns:a16="http://schemas.microsoft.com/office/drawing/2014/main" id="{562573C1-1AFE-5DCA-0DC6-404FBCB22D1A}"/>
              </a:ext>
            </a:extLst>
          </p:cNvPr>
          <p:cNvPicPr>
            <a:picLocks noChangeAspect="1"/>
          </p:cNvPicPr>
          <p:nvPr/>
        </p:nvPicPr>
        <p:blipFill rotWithShape="1">
          <a:blip r:embed="rId2">
            <a:extLst>
              <a:ext uri="{28A0092B-C50C-407E-A947-70E740481C1C}">
                <a14:useLocalDpi xmlns:a14="http://schemas.microsoft.com/office/drawing/2010/main" val="0"/>
              </a:ext>
            </a:extLst>
          </a:blip>
          <a:srcRect l="11092" r="8402"/>
          <a:stretch/>
        </p:blipFill>
        <p:spPr>
          <a:xfrm>
            <a:off x="323605" y="2048993"/>
            <a:ext cx="4695554" cy="2760013"/>
          </a:xfrm>
          <a:prstGeom prst="rect">
            <a:avLst/>
          </a:prstGeom>
        </p:spPr>
      </p:pic>
      <p:pic>
        <p:nvPicPr>
          <p:cNvPr id="7" name="Picture 6" descr="A picture containing text, indoor&#10;&#10;Description automatically generated">
            <a:extLst>
              <a:ext uri="{FF2B5EF4-FFF2-40B4-BE49-F238E27FC236}">
                <a16:creationId xmlns:a16="http://schemas.microsoft.com/office/drawing/2014/main" id="{E4E9E289-BAE9-51DB-875D-0CF8F4F900C2}"/>
              </a:ext>
            </a:extLst>
          </p:cNvPr>
          <p:cNvPicPr>
            <a:picLocks noChangeAspect="1"/>
          </p:cNvPicPr>
          <p:nvPr/>
        </p:nvPicPr>
        <p:blipFill rotWithShape="1">
          <a:blip r:embed="rId3">
            <a:extLst>
              <a:ext uri="{28A0092B-C50C-407E-A947-70E740481C1C}">
                <a14:useLocalDpi xmlns:a14="http://schemas.microsoft.com/office/drawing/2010/main" val="0"/>
              </a:ext>
            </a:extLst>
          </a:blip>
          <a:srcRect r="-835" b="17752"/>
          <a:stretch/>
        </p:blipFill>
        <p:spPr>
          <a:xfrm>
            <a:off x="5134647" y="2048993"/>
            <a:ext cx="6072400" cy="2827807"/>
          </a:xfrm>
          <a:prstGeom prst="rect">
            <a:avLst/>
          </a:prstGeom>
        </p:spPr>
      </p:pic>
    </p:spTree>
    <p:extLst>
      <p:ext uri="{BB962C8B-B14F-4D97-AF65-F5344CB8AC3E}">
        <p14:creationId xmlns:p14="http://schemas.microsoft.com/office/powerpoint/2010/main" val="19477706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A19E-9AA0-4AA4-A652-FAB2EF51F365}"/>
              </a:ext>
            </a:extLst>
          </p:cNvPr>
          <p:cNvSpPr>
            <a:spLocks noGrp="1"/>
          </p:cNvSpPr>
          <p:nvPr>
            <p:ph type="title"/>
          </p:nvPr>
        </p:nvSpPr>
        <p:spPr/>
        <p:txBody>
          <a:bodyPr/>
          <a:lstStyle/>
          <a:p>
            <a:r>
              <a:rPr lang="en-SG" dirty="0"/>
              <a:t>Jar testing of HFW Incoming with Lime </a:t>
            </a:r>
          </a:p>
        </p:txBody>
      </p:sp>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23</a:t>
            </a:fld>
            <a:endParaRPr lang="en"/>
          </a:p>
        </p:txBody>
      </p:sp>
      <p:graphicFrame>
        <p:nvGraphicFramePr>
          <p:cNvPr id="4" name="Table 4">
            <a:extLst>
              <a:ext uri="{FF2B5EF4-FFF2-40B4-BE49-F238E27FC236}">
                <a16:creationId xmlns:a16="http://schemas.microsoft.com/office/drawing/2014/main" id="{3343AF2C-A8C3-4201-827A-B2E6B0F5F79F}"/>
              </a:ext>
            </a:extLst>
          </p:cNvPr>
          <p:cNvGraphicFramePr>
            <a:graphicFrameLocks noGrp="1"/>
          </p:cNvGraphicFramePr>
          <p:nvPr>
            <p:extLst>
              <p:ext uri="{D42A27DB-BD31-4B8C-83A1-F6EECF244321}">
                <p14:modId xmlns:p14="http://schemas.microsoft.com/office/powerpoint/2010/main" val="2115333246"/>
              </p:ext>
            </p:extLst>
          </p:nvPr>
        </p:nvGraphicFramePr>
        <p:xfrm>
          <a:off x="1229435" y="1808522"/>
          <a:ext cx="8128000" cy="2073023"/>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2077118224"/>
                    </a:ext>
                  </a:extLst>
                </a:gridCol>
                <a:gridCol w="1625600">
                  <a:extLst>
                    <a:ext uri="{9D8B030D-6E8A-4147-A177-3AD203B41FA5}">
                      <a16:colId xmlns:a16="http://schemas.microsoft.com/office/drawing/2014/main" val="244567688"/>
                    </a:ext>
                  </a:extLst>
                </a:gridCol>
                <a:gridCol w="1625600">
                  <a:extLst>
                    <a:ext uri="{9D8B030D-6E8A-4147-A177-3AD203B41FA5}">
                      <a16:colId xmlns:a16="http://schemas.microsoft.com/office/drawing/2014/main" val="1724298772"/>
                    </a:ext>
                  </a:extLst>
                </a:gridCol>
                <a:gridCol w="1625600">
                  <a:extLst>
                    <a:ext uri="{9D8B030D-6E8A-4147-A177-3AD203B41FA5}">
                      <a16:colId xmlns:a16="http://schemas.microsoft.com/office/drawing/2014/main" val="1522809040"/>
                    </a:ext>
                  </a:extLst>
                </a:gridCol>
                <a:gridCol w="1625600">
                  <a:extLst>
                    <a:ext uri="{9D8B030D-6E8A-4147-A177-3AD203B41FA5}">
                      <a16:colId xmlns:a16="http://schemas.microsoft.com/office/drawing/2014/main" val="1463155663"/>
                    </a:ext>
                  </a:extLst>
                </a:gridCol>
              </a:tblGrid>
              <a:tr h="354525">
                <a:tc rowSpan="2">
                  <a:txBody>
                    <a:bodyPr/>
                    <a:lstStyle/>
                    <a:p>
                      <a:pPr algn="ctr"/>
                      <a:r>
                        <a:rPr lang="en-US" dirty="0"/>
                        <a:t>Jar </a:t>
                      </a:r>
                      <a:endParaRPr lang="en-SG" dirty="0"/>
                    </a:p>
                  </a:txBody>
                  <a:tcPr anchor="ctr"/>
                </a:tc>
                <a:tc rowSpan="2">
                  <a:txBody>
                    <a:bodyPr/>
                    <a:lstStyle/>
                    <a:p>
                      <a:pPr algn="ctr"/>
                      <a:r>
                        <a:rPr lang="en-SG" dirty="0"/>
                        <a:t>Lime dosage (ppm)</a:t>
                      </a:r>
                    </a:p>
                  </a:txBody>
                  <a:tcPr anchor="ctr"/>
                </a:tc>
                <a:tc gridSpan="3">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extLst>
                  <a:ext uri="{0D108BD9-81ED-4DB2-BD59-A6C34878D82A}">
                    <a16:rowId xmlns:a16="http://schemas.microsoft.com/office/drawing/2014/main" val="1368696735"/>
                  </a:ext>
                </a:extLst>
              </a:tr>
              <a:tr h="370840">
                <a:tc vMerge="1">
                  <a:txBody>
                    <a:bodyPr/>
                    <a:lstStyle/>
                    <a:p>
                      <a:endParaRPr lang="en-SG" dirty="0"/>
                    </a:p>
                  </a:txBody>
                  <a:tcPr/>
                </a:tc>
                <a:tc vMerge="1">
                  <a:txBody>
                    <a:bodyPr/>
                    <a:lstStyle/>
                    <a:p>
                      <a:endParaRPr lang="en-SG"/>
                    </a:p>
                  </a:txBody>
                  <a:tcPr/>
                </a:tc>
                <a:tc>
                  <a:txBody>
                    <a:bodyPr/>
                    <a:lstStyle/>
                    <a:p>
                      <a:pPr algn="ctr"/>
                      <a:r>
                        <a:rPr lang="en-US" dirty="0"/>
                        <a:t>t = 0 min</a:t>
                      </a:r>
                      <a:endParaRPr lang="en-SG" dirty="0"/>
                    </a:p>
                  </a:txBody>
                  <a:tcPr anchor="ctr"/>
                </a:tc>
                <a:tc>
                  <a:txBody>
                    <a:bodyPr/>
                    <a:lstStyle/>
                    <a:p>
                      <a:pPr algn="ctr"/>
                      <a:r>
                        <a:rPr lang="en-US" dirty="0"/>
                        <a:t>t = 15 min  </a:t>
                      </a:r>
                      <a:endParaRPr lang="en-SG" dirty="0"/>
                    </a:p>
                  </a:txBody>
                  <a:tcPr anchor="ctr"/>
                </a:tc>
                <a:tc>
                  <a:txBody>
                    <a:bodyPr/>
                    <a:lstStyle/>
                    <a:p>
                      <a:pPr algn="ctr"/>
                      <a:r>
                        <a:rPr lang="en-US" dirty="0"/>
                        <a:t>t = 30 min </a:t>
                      </a:r>
                      <a:endParaRPr lang="en-SG" dirty="0"/>
                    </a:p>
                  </a:txBody>
                  <a:tcPr anchor="ctr"/>
                </a:tc>
                <a:extLst>
                  <a:ext uri="{0D108BD9-81ED-4DB2-BD59-A6C34878D82A}">
                    <a16:rowId xmlns:a16="http://schemas.microsoft.com/office/drawing/2014/main" val="1728254030"/>
                  </a:ext>
                </a:extLst>
              </a:tr>
              <a:tr h="370840">
                <a:tc>
                  <a:txBody>
                    <a:bodyPr/>
                    <a:lstStyle/>
                    <a:p>
                      <a:pPr algn="ctr"/>
                      <a:r>
                        <a:rPr lang="en-US" dirty="0"/>
                        <a:t>1</a:t>
                      </a:r>
                      <a:endParaRPr lang="en-SG" dirty="0"/>
                    </a:p>
                  </a:txBody>
                  <a:tcPr anchor="ctr"/>
                </a:tc>
                <a:tc>
                  <a:txBody>
                    <a:bodyPr/>
                    <a:lstStyle/>
                    <a:p>
                      <a:pPr algn="ctr"/>
                      <a:r>
                        <a:rPr lang="en-US" dirty="0"/>
                        <a:t>5000</a:t>
                      </a:r>
                      <a:endParaRPr lang="en-SG" dirty="0"/>
                    </a:p>
                  </a:txBody>
                  <a:tcPr anchor="ctr"/>
                </a:tc>
                <a:tc>
                  <a:txBody>
                    <a:bodyPr/>
                    <a:lstStyle/>
                    <a:p>
                      <a:pPr algn="ctr"/>
                      <a:r>
                        <a:rPr lang="en-US" dirty="0"/>
                        <a:t>3.3</a:t>
                      </a:r>
                      <a:endParaRPr lang="en-SG" dirty="0"/>
                    </a:p>
                  </a:txBody>
                  <a:tcPr anchor="ctr"/>
                </a:tc>
                <a:tc>
                  <a:txBody>
                    <a:bodyPr/>
                    <a:lstStyle/>
                    <a:p>
                      <a:pPr algn="ctr"/>
                      <a:r>
                        <a:rPr lang="en-US" dirty="0"/>
                        <a:t>12.6</a:t>
                      </a:r>
                      <a:endParaRPr lang="en-SG" dirty="0"/>
                    </a:p>
                  </a:txBody>
                  <a:tcPr anchor="ctr"/>
                </a:tc>
                <a:tc>
                  <a:txBody>
                    <a:bodyPr/>
                    <a:lstStyle/>
                    <a:p>
                      <a:pPr algn="ctr"/>
                      <a:r>
                        <a:rPr lang="en-US" dirty="0"/>
                        <a:t>12.5</a:t>
                      </a:r>
                      <a:endParaRPr lang="en-SG" dirty="0"/>
                    </a:p>
                  </a:txBody>
                  <a:tcPr anchor="ctr"/>
                </a:tc>
                <a:extLst>
                  <a:ext uri="{0D108BD9-81ED-4DB2-BD59-A6C34878D82A}">
                    <a16:rowId xmlns:a16="http://schemas.microsoft.com/office/drawing/2014/main" val="1521350264"/>
                  </a:ext>
                </a:extLst>
              </a:tr>
              <a:tr h="370840">
                <a:tc>
                  <a:txBody>
                    <a:bodyPr/>
                    <a:lstStyle/>
                    <a:p>
                      <a:pPr algn="ctr"/>
                      <a:r>
                        <a:rPr lang="en-SG" dirty="0"/>
                        <a:t>2</a:t>
                      </a:r>
                    </a:p>
                  </a:txBody>
                  <a:tcPr anchor="ctr"/>
                </a:tc>
                <a:tc>
                  <a:txBody>
                    <a:bodyPr/>
                    <a:lstStyle/>
                    <a:p>
                      <a:pPr algn="ctr"/>
                      <a:r>
                        <a:rPr lang="en-US" dirty="0"/>
                        <a:t>6000</a:t>
                      </a:r>
                      <a:endParaRPr lang="en-SG" dirty="0"/>
                    </a:p>
                  </a:txBody>
                  <a:tcPr anchor="ctr"/>
                </a:tc>
                <a:tc>
                  <a:txBody>
                    <a:bodyPr/>
                    <a:lstStyle/>
                    <a:p>
                      <a:pPr algn="ctr"/>
                      <a:r>
                        <a:rPr lang="en-US" dirty="0"/>
                        <a:t>3.3</a:t>
                      </a:r>
                      <a:endParaRPr lang="en-SG" dirty="0"/>
                    </a:p>
                  </a:txBody>
                  <a:tcPr anchor="ctr"/>
                </a:tc>
                <a:tc>
                  <a:txBody>
                    <a:bodyPr/>
                    <a:lstStyle/>
                    <a:p>
                      <a:pPr algn="ctr"/>
                      <a:r>
                        <a:rPr lang="en-US" dirty="0"/>
                        <a:t>12.6</a:t>
                      </a:r>
                      <a:endParaRPr lang="en-SG" dirty="0"/>
                    </a:p>
                  </a:txBody>
                  <a:tcPr anchor="ctr"/>
                </a:tc>
                <a:tc>
                  <a:txBody>
                    <a:bodyPr/>
                    <a:lstStyle/>
                    <a:p>
                      <a:pPr algn="ctr"/>
                      <a:r>
                        <a:rPr lang="en-US" dirty="0"/>
                        <a:t>12.5</a:t>
                      </a:r>
                      <a:endParaRPr lang="en-SG" dirty="0"/>
                    </a:p>
                  </a:txBody>
                  <a:tcPr anchor="ctr"/>
                </a:tc>
                <a:extLst>
                  <a:ext uri="{0D108BD9-81ED-4DB2-BD59-A6C34878D82A}">
                    <a16:rowId xmlns:a16="http://schemas.microsoft.com/office/drawing/2014/main" val="1461198712"/>
                  </a:ext>
                </a:extLst>
              </a:tr>
              <a:tr h="370840">
                <a:tc>
                  <a:txBody>
                    <a:bodyPr/>
                    <a:lstStyle/>
                    <a:p>
                      <a:pPr algn="ctr"/>
                      <a:r>
                        <a:rPr lang="en-SG" dirty="0"/>
                        <a:t>3</a:t>
                      </a:r>
                    </a:p>
                  </a:txBody>
                  <a:tcPr anchor="ctr"/>
                </a:tc>
                <a:tc>
                  <a:txBody>
                    <a:bodyPr/>
                    <a:lstStyle/>
                    <a:p>
                      <a:pPr algn="ctr"/>
                      <a:r>
                        <a:rPr lang="en-US" dirty="0"/>
                        <a:t>7000</a:t>
                      </a:r>
                      <a:endParaRPr lang="en-SG" dirty="0"/>
                    </a:p>
                  </a:txBody>
                  <a:tcPr anchor="ctr"/>
                </a:tc>
                <a:tc>
                  <a:txBody>
                    <a:bodyPr/>
                    <a:lstStyle/>
                    <a:p>
                      <a:pPr algn="ctr"/>
                      <a:r>
                        <a:rPr lang="en-US" dirty="0"/>
                        <a:t>3.3</a:t>
                      </a:r>
                      <a:endParaRPr lang="en-SG" dirty="0"/>
                    </a:p>
                  </a:txBody>
                  <a:tcPr anchor="ctr"/>
                </a:tc>
                <a:tc>
                  <a:txBody>
                    <a:bodyPr/>
                    <a:lstStyle/>
                    <a:p>
                      <a:pPr algn="ctr"/>
                      <a:r>
                        <a:rPr lang="en-US" dirty="0"/>
                        <a:t>12.6</a:t>
                      </a:r>
                      <a:endParaRPr lang="en-SG" dirty="0"/>
                    </a:p>
                  </a:txBody>
                  <a:tcPr anchor="ctr"/>
                </a:tc>
                <a:tc>
                  <a:txBody>
                    <a:bodyPr/>
                    <a:lstStyle/>
                    <a:p>
                      <a:pPr algn="ctr"/>
                      <a:r>
                        <a:rPr lang="en-US" dirty="0"/>
                        <a:t>12.5</a:t>
                      </a:r>
                      <a:endParaRPr lang="en-SG" dirty="0"/>
                    </a:p>
                  </a:txBody>
                  <a:tcPr anchor="ctr"/>
                </a:tc>
                <a:extLst>
                  <a:ext uri="{0D108BD9-81ED-4DB2-BD59-A6C34878D82A}">
                    <a16:rowId xmlns:a16="http://schemas.microsoft.com/office/drawing/2014/main" val="17998774"/>
                  </a:ext>
                </a:extLst>
              </a:tr>
            </a:tbl>
          </a:graphicData>
        </a:graphic>
      </p:graphicFrame>
      <p:sp>
        <p:nvSpPr>
          <p:cNvPr id="5" name="TextBox 4">
            <a:extLst>
              <a:ext uri="{FF2B5EF4-FFF2-40B4-BE49-F238E27FC236}">
                <a16:creationId xmlns:a16="http://schemas.microsoft.com/office/drawing/2014/main" id="{EEA0E95C-953C-402B-977E-ED57E9226799}"/>
              </a:ext>
            </a:extLst>
          </p:cNvPr>
          <p:cNvSpPr txBox="1"/>
          <p:nvPr/>
        </p:nvSpPr>
        <p:spPr>
          <a:xfrm>
            <a:off x="1229435" y="1439190"/>
            <a:ext cx="5643533" cy="369332"/>
          </a:xfrm>
          <a:prstGeom prst="rect">
            <a:avLst/>
          </a:prstGeom>
          <a:noFill/>
        </p:spPr>
        <p:txBody>
          <a:bodyPr wrap="none" rtlCol="0">
            <a:spAutoFit/>
          </a:bodyPr>
          <a:lstStyle/>
          <a:p>
            <a:r>
              <a:rPr lang="en-US" dirty="0"/>
              <a:t>Chemical precipitation with different ppm of Ca(OH)2</a:t>
            </a:r>
            <a:endParaRPr lang="en-SG" dirty="0"/>
          </a:p>
        </p:txBody>
      </p:sp>
      <p:sp>
        <p:nvSpPr>
          <p:cNvPr id="10" name="TextBox 9">
            <a:extLst>
              <a:ext uri="{FF2B5EF4-FFF2-40B4-BE49-F238E27FC236}">
                <a16:creationId xmlns:a16="http://schemas.microsoft.com/office/drawing/2014/main" id="{2C4350C2-65BE-423A-8EA3-21ACFABBCB3C}"/>
              </a:ext>
            </a:extLst>
          </p:cNvPr>
          <p:cNvSpPr txBox="1"/>
          <p:nvPr/>
        </p:nvSpPr>
        <p:spPr>
          <a:xfrm>
            <a:off x="1229435" y="3921659"/>
            <a:ext cx="8191153" cy="369332"/>
          </a:xfrm>
          <a:prstGeom prst="rect">
            <a:avLst/>
          </a:prstGeom>
          <a:noFill/>
        </p:spPr>
        <p:txBody>
          <a:bodyPr wrap="none" rtlCol="0">
            <a:spAutoFit/>
          </a:bodyPr>
          <a:lstStyle/>
          <a:p>
            <a:r>
              <a:rPr lang="en-US" dirty="0"/>
              <a:t>Coagulation and flocculation with 1 mg/L anionic polymer (</a:t>
            </a:r>
            <a:r>
              <a:rPr lang="en-US" sz="1800" dirty="0" err="1"/>
              <a:t>Flopam</a:t>
            </a:r>
            <a:r>
              <a:rPr lang="en-US" sz="1800" dirty="0"/>
              <a:t> AN 905 SH)</a:t>
            </a:r>
            <a:endParaRPr lang="en-SG" sz="1800" dirty="0"/>
          </a:p>
        </p:txBody>
      </p:sp>
      <p:graphicFrame>
        <p:nvGraphicFramePr>
          <p:cNvPr id="12" name="Table 4">
            <a:extLst>
              <a:ext uri="{FF2B5EF4-FFF2-40B4-BE49-F238E27FC236}">
                <a16:creationId xmlns:a16="http://schemas.microsoft.com/office/drawing/2014/main" id="{27B91631-FD32-4EA2-AEA3-2FB90F8FA04B}"/>
              </a:ext>
            </a:extLst>
          </p:cNvPr>
          <p:cNvGraphicFramePr>
            <a:graphicFrameLocks noGrp="1"/>
          </p:cNvGraphicFramePr>
          <p:nvPr>
            <p:extLst>
              <p:ext uri="{D42A27DB-BD31-4B8C-83A1-F6EECF244321}">
                <p14:modId xmlns:p14="http://schemas.microsoft.com/office/powerpoint/2010/main" val="1810982467"/>
              </p:ext>
            </p:extLst>
          </p:nvPr>
        </p:nvGraphicFramePr>
        <p:xfrm>
          <a:off x="1229435" y="4291485"/>
          <a:ext cx="9921785" cy="2073023"/>
        </p:xfrm>
        <a:graphic>
          <a:graphicData uri="http://schemas.openxmlformats.org/drawingml/2006/table">
            <a:tbl>
              <a:tblPr firstRow="1" bandRow="1">
                <a:tableStyleId>{5C22544A-7EE6-4342-B048-85BDC9FD1C3A}</a:tableStyleId>
              </a:tblPr>
              <a:tblGrid>
                <a:gridCol w="1534216">
                  <a:extLst>
                    <a:ext uri="{9D8B030D-6E8A-4147-A177-3AD203B41FA5}">
                      <a16:colId xmlns:a16="http://schemas.microsoft.com/office/drawing/2014/main" val="2077118224"/>
                    </a:ext>
                  </a:extLst>
                </a:gridCol>
                <a:gridCol w="1534216">
                  <a:extLst>
                    <a:ext uri="{9D8B030D-6E8A-4147-A177-3AD203B41FA5}">
                      <a16:colId xmlns:a16="http://schemas.microsoft.com/office/drawing/2014/main" val="8707048"/>
                    </a:ext>
                  </a:extLst>
                </a:gridCol>
                <a:gridCol w="1555437">
                  <a:extLst>
                    <a:ext uri="{9D8B030D-6E8A-4147-A177-3AD203B41FA5}">
                      <a16:colId xmlns:a16="http://schemas.microsoft.com/office/drawing/2014/main" val="1724298772"/>
                    </a:ext>
                  </a:extLst>
                </a:gridCol>
                <a:gridCol w="1659134">
                  <a:extLst>
                    <a:ext uri="{9D8B030D-6E8A-4147-A177-3AD203B41FA5}">
                      <a16:colId xmlns:a16="http://schemas.microsoft.com/office/drawing/2014/main" val="1522809040"/>
                    </a:ext>
                  </a:extLst>
                </a:gridCol>
                <a:gridCol w="1555437">
                  <a:extLst>
                    <a:ext uri="{9D8B030D-6E8A-4147-A177-3AD203B41FA5}">
                      <a16:colId xmlns:a16="http://schemas.microsoft.com/office/drawing/2014/main" val="1463155663"/>
                    </a:ext>
                  </a:extLst>
                </a:gridCol>
                <a:gridCol w="2083345">
                  <a:extLst>
                    <a:ext uri="{9D8B030D-6E8A-4147-A177-3AD203B41FA5}">
                      <a16:colId xmlns:a16="http://schemas.microsoft.com/office/drawing/2014/main" val="2841462320"/>
                    </a:ext>
                  </a:extLst>
                </a:gridCol>
              </a:tblGrid>
              <a:tr h="354525">
                <a:tc rowSpan="2">
                  <a:txBody>
                    <a:bodyPr/>
                    <a:lstStyle/>
                    <a:p>
                      <a:pPr algn="ctr"/>
                      <a:r>
                        <a:rPr lang="en-US" dirty="0"/>
                        <a:t>Jar </a:t>
                      </a:r>
                      <a:endParaRPr lang="en-SG" dirty="0"/>
                    </a:p>
                  </a:txBody>
                  <a:tcPr anchor="ctr"/>
                </a:tc>
                <a:tc rowSpan="2">
                  <a:txBody>
                    <a:bodyPr/>
                    <a:lstStyle/>
                    <a:p>
                      <a:pPr algn="ctr"/>
                      <a:r>
                        <a:rPr lang="en-SG" dirty="0"/>
                        <a:t>Lime dosage (ppm)</a:t>
                      </a:r>
                    </a:p>
                  </a:txBody>
                  <a:tcPr anchor="ctr"/>
                </a:tc>
                <a:tc gridSpan="3">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tc rowSpan="2">
                  <a:txBody>
                    <a:bodyPr/>
                    <a:lstStyle/>
                    <a:p>
                      <a:pPr algn="ctr"/>
                      <a:r>
                        <a:rPr lang="en-US" dirty="0"/>
                        <a:t>Polymer used </a:t>
                      </a:r>
                      <a:endParaRPr lang="en-SG" dirty="0"/>
                    </a:p>
                  </a:txBody>
                  <a:tcPr anchor="ctr"/>
                </a:tc>
                <a:extLst>
                  <a:ext uri="{0D108BD9-81ED-4DB2-BD59-A6C34878D82A}">
                    <a16:rowId xmlns:a16="http://schemas.microsoft.com/office/drawing/2014/main" val="1368696735"/>
                  </a:ext>
                </a:extLst>
              </a:tr>
              <a:tr h="370840">
                <a:tc vMerge="1">
                  <a:txBody>
                    <a:bodyPr/>
                    <a:lstStyle/>
                    <a:p>
                      <a:endParaRPr lang="en-SG" dirty="0"/>
                    </a:p>
                  </a:txBody>
                  <a:tcPr/>
                </a:tc>
                <a:tc vMerge="1">
                  <a:txBody>
                    <a:bodyPr/>
                    <a:lstStyle/>
                    <a:p>
                      <a:endParaRPr lang="en-SG"/>
                    </a:p>
                  </a:txBody>
                  <a:tcPr/>
                </a:tc>
                <a:tc>
                  <a:txBody>
                    <a:bodyPr/>
                    <a:lstStyle/>
                    <a:p>
                      <a:pPr algn="ctr"/>
                      <a:r>
                        <a:rPr lang="en-US" dirty="0"/>
                        <a:t>t = 0 min</a:t>
                      </a:r>
                      <a:endParaRPr lang="en-SG" dirty="0"/>
                    </a:p>
                  </a:txBody>
                  <a:tcPr anchor="ctr"/>
                </a:tc>
                <a:tc>
                  <a:txBody>
                    <a:bodyPr/>
                    <a:lstStyle/>
                    <a:p>
                      <a:pPr algn="ctr"/>
                      <a:r>
                        <a:rPr lang="en-US" dirty="0"/>
                        <a:t>t = 15 min</a:t>
                      </a:r>
                      <a:endParaRPr lang="en-SG" dirty="0"/>
                    </a:p>
                  </a:txBody>
                  <a:tcPr anchor="ctr"/>
                </a:tc>
                <a:tc>
                  <a:txBody>
                    <a:bodyPr/>
                    <a:lstStyle/>
                    <a:p>
                      <a:pPr algn="ctr"/>
                      <a:r>
                        <a:rPr lang="en-US" dirty="0"/>
                        <a:t>t = 30 min </a:t>
                      </a:r>
                      <a:endParaRPr lang="en-SG" dirty="0"/>
                    </a:p>
                  </a:txBody>
                  <a:tcPr anchor="ctr"/>
                </a:tc>
                <a:tc vMerge="1">
                  <a:txBody>
                    <a:bodyPr/>
                    <a:lstStyle/>
                    <a:p>
                      <a:pPr algn="ctr"/>
                      <a:endParaRPr lang="en-SG" dirty="0"/>
                    </a:p>
                  </a:txBody>
                  <a:tcPr anchor="ctr"/>
                </a:tc>
                <a:extLst>
                  <a:ext uri="{0D108BD9-81ED-4DB2-BD59-A6C34878D82A}">
                    <a16:rowId xmlns:a16="http://schemas.microsoft.com/office/drawing/2014/main" val="1728254030"/>
                  </a:ext>
                </a:extLst>
              </a:tr>
              <a:tr h="370840">
                <a:tc>
                  <a:txBody>
                    <a:bodyPr/>
                    <a:lstStyle/>
                    <a:p>
                      <a:pPr algn="ctr"/>
                      <a:r>
                        <a:rPr lang="en-US" dirty="0"/>
                        <a:t>1</a:t>
                      </a:r>
                      <a:endParaRPr lang="en-SG" dirty="0"/>
                    </a:p>
                  </a:txBody>
                  <a:tcPr anchor="ctr"/>
                </a:tc>
                <a:tc>
                  <a:txBody>
                    <a:bodyPr/>
                    <a:lstStyle/>
                    <a:p>
                      <a:pPr algn="ctr"/>
                      <a:r>
                        <a:rPr lang="en-SG" dirty="0"/>
                        <a:t>5000</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67" b="0" i="0" u="none" strike="noStrike" kern="0" cap="none" spc="0" normalizeH="0" baseline="0" noProof="0">
                          <a:ln>
                            <a:noFill/>
                          </a:ln>
                          <a:solidFill>
                            <a:srgbClr val="061E3A"/>
                          </a:solidFill>
                          <a:effectLst/>
                          <a:uLnTx/>
                          <a:uFillTx/>
                          <a:latin typeface="Arial"/>
                          <a:ea typeface="+mn-ea"/>
                          <a:cs typeface="+mn-cs"/>
                          <a:sym typeface="Arial"/>
                        </a:rPr>
                        <a:t>12.5</a:t>
                      </a:r>
                      <a:endParaRPr kumimoji="0" lang="en-SG" sz="1867" b="0" i="0" u="none" strike="noStrike" kern="0" cap="none" spc="0" normalizeH="0" baseline="0" noProof="0" dirty="0">
                        <a:ln>
                          <a:noFill/>
                        </a:ln>
                        <a:solidFill>
                          <a:srgbClr val="061E3A"/>
                        </a:solidFill>
                        <a:effectLst/>
                        <a:uLnTx/>
                        <a:uFillTx/>
                        <a:latin typeface="Arial"/>
                        <a:ea typeface="+mn-ea"/>
                        <a:cs typeface="+mn-cs"/>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67" b="0" i="0" u="none" strike="noStrike" kern="0" cap="none" spc="0" normalizeH="0" baseline="0" noProof="0">
                          <a:ln>
                            <a:noFill/>
                          </a:ln>
                          <a:solidFill>
                            <a:srgbClr val="061E3A"/>
                          </a:solidFill>
                          <a:effectLst/>
                          <a:uLnTx/>
                          <a:uFillTx/>
                          <a:latin typeface="Arial"/>
                          <a:ea typeface="+mn-ea"/>
                          <a:cs typeface="+mn-cs"/>
                          <a:sym typeface="Arial"/>
                        </a:rPr>
                        <a:t>12.5</a:t>
                      </a:r>
                      <a:endParaRPr kumimoji="0" lang="en-SG" sz="1867" b="0" i="0" u="none" strike="noStrike" kern="0" cap="none" spc="0" normalizeH="0" baseline="0" noProof="0" dirty="0">
                        <a:ln>
                          <a:noFill/>
                        </a:ln>
                        <a:solidFill>
                          <a:srgbClr val="061E3A"/>
                        </a:solidFill>
                        <a:effectLst/>
                        <a:uLnTx/>
                        <a:uFillTx/>
                        <a:latin typeface="Arial"/>
                        <a:ea typeface="+mn-ea"/>
                        <a:cs typeface="+mn-cs"/>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67" b="0" i="0" u="none" strike="noStrike" kern="0" cap="none" spc="0" normalizeH="0" baseline="0" noProof="0">
                          <a:ln>
                            <a:noFill/>
                          </a:ln>
                          <a:solidFill>
                            <a:srgbClr val="061E3A"/>
                          </a:solidFill>
                          <a:effectLst/>
                          <a:uLnTx/>
                          <a:uFillTx/>
                          <a:latin typeface="Arial"/>
                          <a:ea typeface="+mn-ea"/>
                          <a:cs typeface="+mn-cs"/>
                          <a:sym typeface="Arial"/>
                        </a:rPr>
                        <a:t>12.5</a:t>
                      </a:r>
                      <a:endParaRPr kumimoji="0" lang="en-SG" sz="1867" b="0" i="0" u="none" strike="noStrike" kern="0" cap="none" spc="0" normalizeH="0" baseline="0" noProof="0" dirty="0">
                        <a:ln>
                          <a:noFill/>
                        </a:ln>
                        <a:solidFill>
                          <a:srgbClr val="061E3A"/>
                        </a:solidFill>
                        <a:effectLst/>
                        <a:uLnTx/>
                        <a:uFillTx/>
                        <a:latin typeface="Arial"/>
                        <a:ea typeface="+mn-ea"/>
                        <a:cs typeface="+mn-cs"/>
                        <a:sym typeface="Arial"/>
                      </a:endParaRPr>
                    </a:p>
                  </a:txBody>
                  <a:tcPr anchor="ctr"/>
                </a:tc>
                <a:tc rowSpan="3">
                  <a:txBody>
                    <a:bodyPr/>
                    <a:lstStyle/>
                    <a:p>
                      <a:pPr algn="ctr"/>
                      <a:r>
                        <a:rPr lang="en-US" sz="1800" dirty="0" err="1"/>
                        <a:t>Flopam</a:t>
                      </a:r>
                      <a:r>
                        <a:rPr lang="en-US" sz="1800" dirty="0"/>
                        <a:t> AN 905 SH</a:t>
                      </a:r>
                      <a:endParaRPr lang="en-SG" sz="1800" dirty="0"/>
                    </a:p>
                  </a:txBody>
                  <a:tcPr anchor="ctr"/>
                </a:tc>
                <a:extLst>
                  <a:ext uri="{0D108BD9-81ED-4DB2-BD59-A6C34878D82A}">
                    <a16:rowId xmlns:a16="http://schemas.microsoft.com/office/drawing/2014/main" val="1521350264"/>
                  </a:ext>
                </a:extLst>
              </a:tr>
              <a:tr h="370840">
                <a:tc>
                  <a:txBody>
                    <a:bodyPr/>
                    <a:lstStyle/>
                    <a:p>
                      <a:pPr algn="ctr"/>
                      <a:r>
                        <a:rPr lang="en-SG" dirty="0"/>
                        <a:t>2</a:t>
                      </a:r>
                    </a:p>
                  </a:txBody>
                  <a:tcPr anchor="ctr"/>
                </a:tc>
                <a:tc>
                  <a:txBody>
                    <a:bodyPr/>
                    <a:lstStyle/>
                    <a:p>
                      <a:pPr algn="ctr"/>
                      <a:r>
                        <a:rPr lang="en-SG" dirty="0"/>
                        <a:t>6000</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67" b="0" i="0" u="none" strike="noStrike" kern="0" cap="none" spc="0" normalizeH="0" baseline="0" noProof="0">
                          <a:ln>
                            <a:noFill/>
                          </a:ln>
                          <a:solidFill>
                            <a:srgbClr val="061E3A"/>
                          </a:solidFill>
                          <a:effectLst/>
                          <a:uLnTx/>
                          <a:uFillTx/>
                          <a:latin typeface="Arial"/>
                          <a:ea typeface="+mn-ea"/>
                          <a:cs typeface="+mn-cs"/>
                          <a:sym typeface="Arial"/>
                        </a:rPr>
                        <a:t>12.5</a:t>
                      </a:r>
                      <a:endParaRPr kumimoji="0" lang="en-SG" sz="1867" b="0" i="0" u="none" strike="noStrike" kern="0" cap="none" spc="0" normalizeH="0" baseline="0" noProof="0" dirty="0">
                        <a:ln>
                          <a:noFill/>
                        </a:ln>
                        <a:solidFill>
                          <a:srgbClr val="061E3A"/>
                        </a:solidFill>
                        <a:effectLst/>
                        <a:uLnTx/>
                        <a:uFillTx/>
                        <a:latin typeface="Arial"/>
                        <a:ea typeface="+mn-ea"/>
                        <a:cs typeface="+mn-cs"/>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67" b="0" i="0" u="none" strike="noStrike" kern="0" cap="none" spc="0" normalizeH="0" baseline="0" noProof="0">
                          <a:ln>
                            <a:noFill/>
                          </a:ln>
                          <a:solidFill>
                            <a:srgbClr val="061E3A"/>
                          </a:solidFill>
                          <a:effectLst/>
                          <a:uLnTx/>
                          <a:uFillTx/>
                          <a:latin typeface="Arial"/>
                          <a:ea typeface="+mn-ea"/>
                          <a:cs typeface="+mn-cs"/>
                          <a:sym typeface="Arial"/>
                        </a:rPr>
                        <a:t>12.5</a:t>
                      </a:r>
                      <a:endParaRPr kumimoji="0" lang="en-SG" sz="1867" b="0" i="0" u="none" strike="noStrike" kern="0" cap="none" spc="0" normalizeH="0" baseline="0" noProof="0" dirty="0">
                        <a:ln>
                          <a:noFill/>
                        </a:ln>
                        <a:solidFill>
                          <a:srgbClr val="061E3A"/>
                        </a:solidFill>
                        <a:effectLst/>
                        <a:uLnTx/>
                        <a:uFillTx/>
                        <a:latin typeface="Arial"/>
                        <a:ea typeface="+mn-ea"/>
                        <a:cs typeface="+mn-cs"/>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67" b="0" i="0" u="none" strike="noStrike" kern="0" cap="none" spc="0" normalizeH="0" baseline="0" noProof="0">
                          <a:ln>
                            <a:noFill/>
                          </a:ln>
                          <a:solidFill>
                            <a:srgbClr val="061E3A"/>
                          </a:solidFill>
                          <a:effectLst/>
                          <a:uLnTx/>
                          <a:uFillTx/>
                          <a:latin typeface="Arial"/>
                          <a:ea typeface="+mn-ea"/>
                          <a:cs typeface="+mn-cs"/>
                          <a:sym typeface="Arial"/>
                        </a:rPr>
                        <a:t>12.5</a:t>
                      </a:r>
                      <a:endParaRPr kumimoji="0" lang="en-SG" sz="1867" b="0" i="0" u="none" strike="noStrike" kern="0" cap="none" spc="0" normalizeH="0" baseline="0" noProof="0" dirty="0">
                        <a:ln>
                          <a:noFill/>
                        </a:ln>
                        <a:solidFill>
                          <a:srgbClr val="061E3A"/>
                        </a:solidFill>
                        <a:effectLst/>
                        <a:uLnTx/>
                        <a:uFillTx/>
                        <a:latin typeface="Arial"/>
                        <a:ea typeface="+mn-ea"/>
                        <a:cs typeface="+mn-cs"/>
                        <a:sym typeface="Arial"/>
                      </a:endParaRPr>
                    </a:p>
                  </a:txBody>
                  <a:tcPr anchor="ctr"/>
                </a:tc>
                <a:tc vMerge="1">
                  <a:txBody>
                    <a:bodyPr/>
                    <a:lstStyle/>
                    <a:p>
                      <a:endParaRPr lang="en-SG" sz="1800" dirty="0"/>
                    </a:p>
                  </a:txBody>
                  <a:tcPr/>
                </a:tc>
                <a:extLst>
                  <a:ext uri="{0D108BD9-81ED-4DB2-BD59-A6C34878D82A}">
                    <a16:rowId xmlns:a16="http://schemas.microsoft.com/office/drawing/2014/main" val="1461198712"/>
                  </a:ext>
                </a:extLst>
              </a:tr>
              <a:tr h="370840">
                <a:tc>
                  <a:txBody>
                    <a:bodyPr/>
                    <a:lstStyle/>
                    <a:p>
                      <a:pPr algn="ctr"/>
                      <a:r>
                        <a:rPr lang="en-SG" dirty="0"/>
                        <a:t>3</a:t>
                      </a:r>
                    </a:p>
                  </a:txBody>
                  <a:tcPr anchor="ctr"/>
                </a:tc>
                <a:tc>
                  <a:txBody>
                    <a:bodyPr/>
                    <a:lstStyle/>
                    <a:p>
                      <a:pPr algn="ctr"/>
                      <a:r>
                        <a:rPr lang="en-SG" dirty="0"/>
                        <a:t>7000</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67" b="0" i="0" u="none" strike="noStrike" kern="0" cap="none" spc="0" normalizeH="0" baseline="0" noProof="0">
                          <a:ln>
                            <a:noFill/>
                          </a:ln>
                          <a:solidFill>
                            <a:srgbClr val="061E3A"/>
                          </a:solidFill>
                          <a:effectLst/>
                          <a:uLnTx/>
                          <a:uFillTx/>
                          <a:latin typeface="Arial"/>
                          <a:ea typeface="+mn-ea"/>
                          <a:cs typeface="+mn-cs"/>
                          <a:sym typeface="Arial"/>
                        </a:rPr>
                        <a:t>12.5</a:t>
                      </a:r>
                      <a:endParaRPr kumimoji="0" lang="en-SG" sz="1867" b="0" i="0" u="none" strike="noStrike" kern="0" cap="none" spc="0" normalizeH="0" baseline="0" noProof="0" dirty="0">
                        <a:ln>
                          <a:noFill/>
                        </a:ln>
                        <a:solidFill>
                          <a:srgbClr val="061E3A"/>
                        </a:solidFill>
                        <a:effectLst/>
                        <a:uLnTx/>
                        <a:uFillTx/>
                        <a:latin typeface="Arial"/>
                        <a:ea typeface="+mn-ea"/>
                        <a:cs typeface="+mn-cs"/>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67" b="0" i="0" u="none" strike="noStrike" kern="0" cap="none" spc="0" normalizeH="0" baseline="0" noProof="0">
                          <a:ln>
                            <a:noFill/>
                          </a:ln>
                          <a:solidFill>
                            <a:srgbClr val="061E3A"/>
                          </a:solidFill>
                          <a:effectLst/>
                          <a:uLnTx/>
                          <a:uFillTx/>
                          <a:latin typeface="Arial"/>
                          <a:ea typeface="+mn-ea"/>
                          <a:cs typeface="+mn-cs"/>
                          <a:sym typeface="Arial"/>
                        </a:rPr>
                        <a:t>12.5</a:t>
                      </a:r>
                      <a:endParaRPr kumimoji="0" lang="en-SG" sz="1867" b="0" i="0" u="none" strike="noStrike" kern="0" cap="none" spc="0" normalizeH="0" baseline="0" noProof="0" dirty="0">
                        <a:ln>
                          <a:noFill/>
                        </a:ln>
                        <a:solidFill>
                          <a:srgbClr val="061E3A"/>
                        </a:solidFill>
                        <a:effectLst/>
                        <a:uLnTx/>
                        <a:uFillTx/>
                        <a:latin typeface="Arial"/>
                        <a:ea typeface="+mn-ea"/>
                        <a:cs typeface="+mn-cs"/>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67" b="0" i="0" u="none" strike="noStrike" kern="0" cap="none" spc="0" normalizeH="0" baseline="0" noProof="0" dirty="0">
                          <a:ln>
                            <a:noFill/>
                          </a:ln>
                          <a:solidFill>
                            <a:srgbClr val="061E3A"/>
                          </a:solidFill>
                          <a:effectLst/>
                          <a:uLnTx/>
                          <a:uFillTx/>
                          <a:latin typeface="Arial"/>
                          <a:ea typeface="+mn-ea"/>
                          <a:cs typeface="+mn-cs"/>
                          <a:sym typeface="Arial"/>
                        </a:rPr>
                        <a:t>12.5</a:t>
                      </a:r>
                      <a:endParaRPr kumimoji="0" lang="en-SG" sz="1867" b="0" i="0" u="none" strike="noStrike" kern="0" cap="none" spc="0" normalizeH="0" baseline="0" noProof="0" dirty="0">
                        <a:ln>
                          <a:noFill/>
                        </a:ln>
                        <a:solidFill>
                          <a:srgbClr val="061E3A"/>
                        </a:solidFill>
                        <a:effectLst/>
                        <a:uLnTx/>
                        <a:uFillTx/>
                        <a:latin typeface="Arial"/>
                        <a:ea typeface="+mn-ea"/>
                        <a:cs typeface="+mn-cs"/>
                        <a:sym typeface="Arial"/>
                      </a:endParaRPr>
                    </a:p>
                  </a:txBody>
                  <a:tcPr anchor="ctr"/>
                </a:tc>
                <a:tc vMerge="1">
                  <a:txBody>
                    <a:bodyPr/>
                    <a:lstStyle/>
                    <a:p>
                      <a:endParaRPr lang="en-SG" sz="1800" dirty="0"/>
                    </a:p>
                  </a:txBody>
                  <a:tcPr/>
                </a:tc>
                <a:extLst>
                  <a:ext uri="{0D108BD9-81ED-4DB2-BD59-A6C34878D82A}">
                    <a16:rowId xmlns:a16="http://schemas.microsoft.com/office/drawing/2014/main" val="17998774"/>
                  </a:ext>
                </a:extLst>
              </a:tr>
            </a:tbl>
          </a:graphicData>
        </a:graphic>
      </p:graphicFrame>
    </p:spTree>
    <p:extLst>
      <p:ext uri="{BB962C8B-B14F-4D97-AF65-F5344CB8AC3E}">
        <p14:creationId xmlns:p14="http://schemas.microsoft.com/office/powerpoint/2010/main" val="41590761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2C4F4-DFAB-F2A9-DEDC-D9D1BDEE0E47}"/>
              </a:ext>
            </a:extLst>
          </p:cNvPr>
          <p:cNvSpPr>
            <a:spLocks noGrp="1"/>
          </p:cNvSpPr>
          <p:nvPr>
            <p:ph type="title"/>
          </p:nvPr>
        </p:nvSpPr>
        <p:spPr/>
        <p:txBody>
          <a:bodyPr/>
          <a:lstStyle/>
          <a:p>
            <a:r>
              <a:rPr lang="en-SG" dirty="0"/>
              <a:t>Jar testing of HFW Incoming with Lime </a:t>
            </a:r>
          </a:p>
        </p:txBody>
      </p:sp>
      <p:sp>
        <p:nvSpPr>
          <p:cNvPr id="3" name="Slide Number Placeholder 2">
            <a:extLst>
              <a:ext uri="{FF2B5EF4-FFF2-40B4-BE49-F238E27FC236}">
                <a16:creationId xmlns:a16="http://schemas.microsoft.com/office/drawing/2014/main" id="{4B7819F6-0AC4-4CF0-0366-C51823E4AE1F}"/>
              </a:ext>
            </a:extLst>
          </p:cNvPr>
          <p:cNvSpPr>
            <a:spLocks noGrp="1"/>
          </p:cNvSpPr>
          <p:nvPr>
            <p:ph type="sldNum" idx="12"/>
          </p:nvPr>
        </p:nvSpPr>
        <p:spPr/>
        <p:txBody>
          <a:bodyPr/>
          <a:lstStyle/>
          <a:p>
            <a:fld id="{00000000-1234-1234-1234-123412341234}" type="slidenum">
              <a:rPr lang="en" smtClean="0"/>
              <a:pPr/>
              <a:t>24</a:t>
            </a:fld>
            <a:endParaRPr lang="en"/>
          </a:p>
        </p:txBody>
      </p:sp>
      <p:graphicFrame>
        <p:nvGraphicFramePr>
          <p:cNvPr id="4" name="Table 3">
            <a:extLst>
              <a:ext uri="{FF2B5EF4-FFF2-40B4-BE49-F238E27FC236}">
                <a16:creationId xmlns:a16="http://schemas.microsoft.com/office/drawing/2014/main" id="{3339D8D1-9364-FD6D-ECE9-DD3CA93063C6}"/>
              </a:ext>
            </a:extLst>
          </p:cNvPr>
          <p:cNvGraphicFramePr>
            <a:graphicFrameLocks noGrp="1"/>
          </p:cNvGraphicFramePr>
          <p:nvPr>
            <p:extLst>
              <p:ext uri="{D42A27DB-BD31-4B8C-83A1-F6EECF244321}">
                <p14:modId xmlns:p14="http://schemas.microsoft.com/office/powerpoint/2010/main" val="257775930"/>
              </p:ext>
            </p:extLst>
          </p:nvPr>
        </p:nvGraphicFramePr>
        <p:xfrm>
          <a:off x="733425" y="1321799"/>
          <a:ext cx="10676606" cy="5314412"/>
        </p:xfrm>
        <a:graphic>
          <a:graphicData uri="http://schemas.openxmlformats.org/drawingml/2006/table">
            <a:tbl>
              <a:tblPr firstRow="1" firstCol="1" bandRow="1">
                <a:tableStyleId>{5C22544A-7EE6-4342-B048-85BDC9FD1C3A}</a:tableStyleId>
              </a:tblPr>
              <a:tblGrid>
                <a:gridCol w="1774729">
                  <a:extLst>
                    <a:ext uri="{9D8B030D-6E8A-4147-A177-3AD203B41FA5}">
                      <a16:colId xmlns:a16="http://schemas.microsoft.com/office/drawing/2014/main" val="5505462"/>
                    </a:ext>
                  </a:extLst>
                </a:gridCol>
                <a:gridCol w="2565541">
                  <a:extLst>
                    <a:ext uri="{9D8B030D-6E8A-4147-A177-3AD203B41FA5}">
                      <a16:colId xmlns:a16="http://schemas.microsoft.com/office/drawing/2014/main" val="3452429696"/>
                    </a:ext>
                  </a:extLst>
                </a:gridCol>
                <a:gridCol w="2112112">
                  <a:extLst>
                    <a:ext uri="{9D8B030D-6E8A-4147-A177-3AD203B41FA5}">
                      <a16:colId xmlns:a16="http://schemas.microsoft.com/office/drawing/2014/main" val="3181785919"/>
                    </a:ext>
                  </a:extLst>
                </a:gridCol>
                <a:gridCol w="2112112">
                  <a:extLst>
                    <a:ext uri="{9D8B030D-6E8A-4147-A177-3AD203B41FA5}">
                      <a16:colId xmlns:a16="http://schemas.microsoft.com/office/drawing/2014/main" val="1761706198"/>
                    </a:ext>
                  </a:extLst>
                </a:gridCol>
                <a:gridCol w="2112112">
                  <a:extLst>
                    <a:ext uri="{9D8B030D-6E8A-4147-A177-3AD203B41FA5}">
                      <a16:colId xmlns:a16="http://schemas.microsoft.com/office/drawing/2014/main" val="297515803"/>
                    </a:ext>
                  </a:extLst>
                </a:gridCol>
              </a:tblGrid>
              <a:tr h="801971">
                <a:tc>
                  <a:txBody>
                    <a:bodyPr/>
                    <a:lstStyle/>
                    <a:p>
                      <a:pPr marL="0" marR="0" algn="ctr">
                        <a:spcBef>
                          <a:spcPts val="0"/>
                        </a:spcBef>
                        <a:spcAft>
                          <a:spcPts val="0"/>
                        </a:spcAft>
                      </a:pPr>
                      <a:r>
                        <a:rPr lang="en-US" sz="1800" b="1" i="0" u="none" strike="noStrike" cap="none" dirty="0">
                          <a:solidFill>
                            <a:schemeClr val="lt1"/>
                          </a:solidFill>
                          <a:effectLst/>
                          <a:latin typeface="+mj-lt"/>
                          <a:ea typeface="+mn-ea"/>
                          <a:cs typeface="+mn-cs"/>
                          <a:sym typeface="Arial"/>
                        </a:rPr>
                        <a:t>Elements</a:t>
                      </a:r>
                      <a:endParaRPr lang="en-SG" sz="18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Concentration based on in-house measurement (ppm)</a:t>
                      </a:r>
                      <a:endParaRPr lang="en-SG"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Supernatant quality</a:t>
                      </a:r>
                      <a:r>
                        <a:rPr lang="en-SG" sz="1800" b="1" dirty="0">
                          <a:effectLst/>
                          <a:latin typeface="+mj-lt"/>
                          <a:ea typeface="Calibri" panose="020F0502020204030204" pitchFamily="34" charset="0"/>
                          <a:cs typeface="Calibri Light" panose="020F0302020204030204" pitchFamily="34" charset="0"/>
                        </a:rPr>
                        <a:t> for Jar 1</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2</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3</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extLst>
                  <a:ext uri="{0D108BD9-81ED-4DB2-BD59-A6C34878D82A}">
                    <a16:rowId xmlns:a16="http://schemas.microsoft.com/office/drawing/2014/main" val="2509716513"/>
                  </a:ext>
                </a:extLst>
              </a:tr>
              <a:tr h="273511">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Lime dosage</a:t>
                      </a: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5000</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6000</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7000</a:t>
                      </a:r>
                    </a:p>
                  </a:txBody>
                  <a:tcPr marL="6350" marR="6350" marT="6350" marB="0" anchor="ctr"/>
                </a:tc>
                <a:extLst>
                  <a:ext uri="{0D108BD9-81ED-4DB2-BD59-A6C34878D82A}">
                    <a16:rowId xmlns:a16="http://schemas.microsoft.com/office/drawing/2014/main" val="484400520"/>
                  </a:ext>
                </a:extLst>
              </a:tr>
              <a:tr h="273511">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pH</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dirty="0">
                          <a:ln>
                            <a:noFill/>
                          </a:ln>
                          <a:solidFill>
                            <a:srgbClr val="000000"/>
                          </a:solidFill>
                          <a:effectLst/>
                          <a:uLnTx/>
                          <a:uFillTx/>
                          <a:latin typeface="Arial"/>
                          <a:ea typeface="+mn-ea"/>
                          <a:cs typeface="+mn-cs"/>
                          <a:sym typeface="Arial"/>
                        </a:rPr>
                        <a:t>3.27</a:t>
                      </a:r>
                      <a:endParaRPr kumimoji="0" lang="en-SG" sz="1800" b="0" i="0" u="none" strike="noStrike" kern="0" cap="none" spc="0" normalizeH="0" baseline="0" dirty="0">
                        <a:ln>
                          <a:noFill/>
                        </a:ln>
                        <a:solidFill>
                          <a:srgbClr val="000000"/>
                        </a:solidFill>
                        <a:effectLst/>
                        <a:uLnTx/>
                        <a:uFillTx/>
                        <a:latin typeface="Arial"/>
                        <a:ea typeface="+mn-ea"/>
                        <a:cs typeface="+mn-cs"/>
                        <a:sym typeface="Arial"/>
                      </a:endParaRP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12.49</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12.39</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12.51</a:t>
                      </a:r>
                    </a:p>
                  </a:txBody>
                  <a:tcPr marL="6350" marR="6350" marT="6350" marB="0" anchor="ctr"/>
                </a:tc>
                <a:extLst>
                  <a:ext uri="{0D108BD9-81ED-4DB2-BD59-A6C34878D82A}">
                    <a16:rowId xmlns:a16="http://schemas.microsoft.com/office/drawing/2014/main" val="952073346"/>
                  </a:ext>
                </a:extLst>
              </a:tr>
              <a:tr h="273511">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Conductivity</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dirty="0">
                          <a:ln>
                            <a:noFill/>
                          </a:ln>
                          <a:solidFill>
                            <a:srgbClr val="000000"/>
                          </a:solidFill>
                          <a:effectLst/>
                          <a:uLnTx/>
                          <a:uFillTx/>
                          <a:latin typeface="Arial"/>
                          <a:ea typeface="+mn-ea"/>
                          <a:cs typeface="+mn-cs"/>
                          <a:sym typeface="Arial"/>
                        </a:rPr>
                        <a:t>2,132 µS/cm</a:t>
                      </a:r>
                      <a:endParaRPr kumimoji="0" lang="en-SG" sz="1800" b="0" i="0" u="none" strike="noStrike" kern="0" cap="none" spc="0" normalizeH="0" baseline="0" dirty="0">
                        <a:ln>
                          <a:noFill/>
                        </a:ln>
                        <a:solidFill>
                          <a:srgbClr val="000000"/>
                        </a:solidFill>
                        <a:effectLst/>
                        <a:uLnTx/>
                        <a:uFillTx/>
                        <a:latin typeface="Arial"/>
                        <a:ea typeface="+mn-ea"/>
                        <a:cs typeface="+mn-cs"/>
                        <a:sym typeface="Arial"/>
                      </a:endParaRP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10680 </a:t>
                      </a:r>
                      <a:r>
                        <a:rPr kumimoji="0" lang="en-US" sz="1800" b="0" i="0" u="none" strike="noStrike" kern="0" cap="none" spc="0" normalizeH="0" baseline="0" dirty="0">
                          <a:ln>
                            <a:noFill/>
                          </a:ln>
                          <a:solidFill>
                            <a:srgbClr val="000000"/>
                          </a:solidFill>
                          <a:effectLst/>
                          <a:uLnTx/>
                          <a:uFillTx/>
                          <a:latin typeface="Arial"/>
                          <a:ea typeface="+mn-ea"/>
                          <a:cs typeface="+mn-cs"/>
                          <a:sym typeface="Arial"/>
                        </a:rPr>
                        <a:t>µS/cm</a:t>
                      </a:r>
                      <a:endParaRPr kumimoji="0" lang="en-SG" sz="1800" b="0" i="0" u="none" strike="noStrike" kern="0" cap="none" spc="0" normalizeH="0" baseline="0" dirty="0">
                        <a:ln>
                          <a:noFill/>
                        </a:ln>
                        <a:solidFill>
                          <a:srgbClr val="000000"/>
                        </a:solidFill>
                        <a:effectLst/>
                        <a:uLnTx/>
                        <a:uFillTx/>
                        <a:latin typeface="Arial"/>
                        <a:ea typeface="+mn-ea"/>
                        <a:cs typeface="+mn-cs"/>
                        <a:sym typeface="Arial"/>
                      </a:endParaRP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10220 </a:t>
                      </a:r>
                      <a:r>
                        <a:rPr kumimoji="0" lang="en-US" sz="1800" b="0" i="0" u="none" strike="noStrike" kern="0" cap="none" spc="0" normalizeH="0" baseline="0" dirty="0">
                          <a:ln>
                            <a:noFill/>
                          </a:ln>
                          <a:solidFill>
                            <a:srgbClr val="000000"/>
                          </a:solidFill>
                          <a:effectLst/>
                          <a:uLnTx/>
                          <a:uFillTx/>
                          <a:latin typeface="Arial"/>
                          <a:ea typeface="+mn-ea"/>
                          <a:cs typeface="+mn-cs"/>
                          <a:sym typeface="Arial"/>
                        </a:rPr>
                        <a:t>µS/cm</a:t>
                      </a:r>
                      <a:endParaRPr kumimoji="0" lang="en-SG" sz="1800" b="0" i="0" u="none" strike="noStrike" kern="0" cap="none" spc="0" normalizeH="0" baseline="0" dirty="0">
                        <a:ln>
                          <a:noFill/>
                        </a:ln>
                        <a:solidFill>
                          <a:srgbClr val="000000"/>
                        </a:solidFill>
                        <a:effectLst/>
                        <a:uLnTx/>
                        <a:uFillTx/>
                        <a:latin typeface="Arial"/>
                        <a:ea typeface="+mn-ea"/>
                        <a:cs typeface="+mn-cs"/>
                        <a:sym typeface="Arial"/>
                      </a:endParaRP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10330 </a:t>
                      </a:r>
                      <a:r>
                        <a:rPr kumimoji="0" lang="en-US" sz="1800" b="0" i="0" u="none" strike="noStrike" kern="0" cap="none" spc="0" normalizeH="0" baseline="0" dirty="0">
                          <a:ln>
                            <a:noFill/>
                          </a:ln>
                          <a:solidFill>
                            <a:srgbClr val="000000"/>
                          </a:solidFill>
                          <a:effectLst/>
                          <a:uLnTx/>
                          <a:uFillTx/>
                          <a:latin typeface="Arial"/>
                          <a:ea typeface="+mn-ea"/>
                          <a:cs typeface="+mn-cs"/>
                          <a:sym typeface="Arial"/>
                        </a:rPr>
                        <a:t>µS/cm</a:t>
                      </a:r>
                      <a:endParaRPr kumimoji="0" lang="en-SG" sz="1800" b="0" i="0" u="none" strike="noStrike" kern="0" cap="none" spc="0" normalizeH="0" baseline="0" dirty="0">
                        <a:ln>
                          <a:noFill/>
                        </a:ln>
                        <a:solidFill>
                          <a:srgbClr val="000000"/>
                        </a:solidFill>
                        <a:effectLst/>
                        <a:uLnTx/>
                        <a:uFillTx/>
                        <a:latin typeface="Arial"/>
                        <a:ea typeface="+mn-ea"/>
                        <a:cs typeface="+mn-cs"/>
                        <a:sym typeface="Arial"/>
                      </a:endParaRPr>
                    </a:p>
                  </a:txBody>
                  <a:tcPr marL="6350" marR="6350" marT="6350" marB="0" anchor="ctr"/>
                </a:tc>
                <a:extLst>
                  <a:ext uri="{0D108BD9-81ED-4DB2-BD59-A6C34878D82A}">
                    <a16:rowId xmlns:a16="http://schemas.microsoft.com/office/drawing/2014/main" val="1961579761"/>
                  </a:ext>
                </a:extLst>
              </a:tr>
              <a:tr h="273511">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Turbidity</a:t>
                      </a: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154 NTU</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23.7 NTU</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9.8 NTU</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10.4 NTU</a:t>
                      </a:r>
                    </a:p>
                  </a:txBody>
                  <a:tcPr marL="6350" marR="6350" marT="6350" marB="0" anchor="ctr"/>
                </a:tc>
                <a:extLst>
                  <a:ext uri="{0D108BD9-81ED-4DB2-BD59-A6C34878D82A}">
                    <a16:rowId xmlns:a16="http://schemas.microsoft.com/office/drawing/2014/main" val="1306729716"/>
                  </a:ext>
                </a:extLst>
              </a:tr>
              <a:tr h="273511">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F</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555.8</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8.516</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a:ln>
                            <a:noFill/>
                          </a:ln>
                          <a:solidFill>
                            <a:srgbClr val="000000"/>
                          </a:solidFill>
                          <a:effectLst/>
                          <a:uLnTx/>
                          <a:uFillTx/>
                          <a:latin typeface="Arial"/>
                          <a:ea typeface="+mn-ea"/>
                          <a:cs typeface="+mn-cs"/>
                          <a:sym typeface="Arial"/>
                        </a:rPr>
                        <a:t>7.875</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a:ln>
                            <a:noFill/>
                          </a:ln>
                          <a:solidFill>
                            <a:srgbClr val="000000"/>
                          </a:solidFill>
                          <a:effectLst/>
                          <a:uLnTx/>
                          <a:uFillTx/>
                          <a:latin typeface="Arial"/>
                          <a:ea typeface="+mn-ea"/>
                          <a:cs typeface="+mn-cs"/>
                          <a:sym typeface="Arial"/>
                        </a:rPr>
                        <a:t>7.371</a:t>
                      </a:r>
                    </a:p>
                  </a:txBody>
                  <a:tcPr marL="0" marR="0" marT="0" marB="0" anchor="b"/>
                </a:tc>
                <a:extLst>
                  <a:ext uri="{0D108BD9-81ED-4DB2-BD59-A6C34878D82A}">
                    <a16:rowId xmlns:a16="http://schemas.microsoft.com/office/drawing/2014/main" val="3196572377"/>
                  </a:ext>
                </a:extLst>
              </a:tr>
              <a:tr h="273511">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Cl</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dirty="0">
                          <a:ln>
                            <a:noFill/>
                          </a:ln>
                          <a:solidFill>
                            <a:srgbClr val="000000"/>
                          </a:solidFill>
                          <a:effectLst/>
                          <a:uLnTx/>
                          <a:uFillTx/>
                          <a:latin typeface="Arial"/>
                          <a:ea typeface="+mn-ea"/>
                          <a:cs typeface="+mn-cs"/>
                          <a:sym typeface="Arial"/>
                        </a:rPr>
                        <a:t>245.1</a:t>
                      </a:r>
                      <a:endParaRPr kumimoji="0" lang="en-SG" sz="1800" b="0" i="0" u="none" strike="noStrike" kern="0" cap="none" spc="0" normalizeH="0" baseline="0" dirty="0">
                        <a:ln>
                          <a:noFill/>
                        </a:ln>
                        <a:solidFill>
                          <a:srgbClr val="000000"/>
                        </a:solidFill>
                        <a:effectLst/>
                        <a:uLnTx/>
                        <a:uFillTx/>
                        <a:latin typeface="Arial"/>
                        <a:ea typeface="+mn-ea"/>
                        <a:cs typeface="+mn-cs"/>
                        <a:sym typeface="Arial"/>
                      </a:endParaRP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88.446</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a:ln>
                            <a:noFill/>
                          </a:ln>
                          <a:solidFill>
                            <a:srgbClr val="000000"/>
                          </a:solidFill>
                          <a:effectLst/>
                          <a:uLnTx/>
                          <a:uFillTx/>
                          <a:latin typeface="Arial"/>
                          <a:ea typeface="+mn-ea"/>
                          <a:cs typeface="+mn-cs"/>
                          <a:sym typeface="Arial"/>
                        </a:rPr>
                        <a:t>36.321</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36.69</a:t>
                      </a:r>
                    </a:p>
                  </a:txBody>
                  <a:tcPr marL="0" marR="0" marT="0" marB="0" anchor="b"/>
                </a:tc>
                <a:extLst>
                  <a:ext uri="{0D108BD9-81ED-4DB2-BD59-A6C34878D82A}">
                    <a16:rowId xmlns:a16="http://schemas.microsoft.com/office/drawing/2014/main" val="1815278813"/>
                  </a:ext>
                </a:extLst>
              </a:tr>
              <a:tr h="273511">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SO4</a:t>
                      </a: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&lt;0.1</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41.562</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a:ln>
                            <a:noFill/>
                          </a:ln>
                          <a:solidFill>
                            <a:srgbClr val="000000"/>
                          </a:solidFill>
                          <a:effectLst/>
                          <a:uLnTx/>
                          <a:uFillTx/>
                          <a:latin typeface="Arial"/>
                          <a:ea typeface="+mn-ea"/>
                          <a:cs typeface="+mn-cs"/>
                          <a:sym typeface="Arial"/>
                        </a:rPr>
                        <a:t>13.358</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9.666</a:t>
                      </a:r>
                    </a:p>
                  </a:txBody>
                  <a:tcPr marL="0" marR="0" marT="0" marB="0" anchor="b"/>
                </a:tc>
                <a:extLst>
                  <a:ext uri="{0D108BD9-81ED-4DB2-BD59-A6C34878D82A}">
                    <a16:rowId xmlns:a16="http://schemas.microsoft.com/office/drawing/2014/main" val="1699941947"/>
                  </a:ext>
                </a:extLst>
              </a:tr>
              <a:tr h="273511">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NO3</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82.1</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a:ln>
                            <a:noFill/>
                          </a:ln>
                          <a:solidFill>
                            <a:srgbClr val="000000"/>
                          </a:solidFill>
                          <a:effectLst/>
                          <a:uLnTx/>
                          <a:uFillTx/>
                          <a:latin typeface="Arial"/>
                          <a:ea typeface="+mn-ea"/>
                          <a:cs typeface="+mn-cs"/>
                          <a:sym typeface="Arial"/>
                        </a:rPr>
                        <a:t>76.863</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78.483</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a:ln>
                            <a:noFill/>
                          </a:ln>
                          <a:solidFill>
                            <a:srgbClr val="000000"/>
                          </a:solidFill>
                          <a:effectLst/>
                          <a:uLnTx/>
                          <a:uFillTx/>
                          <a:latin typeface="Arial"/>
                          <a:ea typeface="+mn-ea"/>
                          <a:cs typeface="+mn-cs"/>
                          <a:sym typeface="Arial"/>
                        </a:rPr>
                        <a:t>77.662</a:t>
                      </a:r>
                    </a:p>
                  </a:txBody>
                  <a:tcPr marL="0" marR="0" marT="0" marB="0" anchor="b"/>
                </a:tc>
                <a:extLst>
                  <a:ext uri="{0D108BD9-81ED-4DB2-BD59-A6C34878D82A}">
                    <a16:rowId xmlns:a16="http://schemas.microsoft.com/office/drawing/2014/main" val="1735971227"/>
                  </a:ext>
                </a:extLst>
              </a:tr>
              <a:tr h="273511">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NH3</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dirty="0">
                          <a:ln>
                            <a:noFill/>
                          </a:ln>
                          <a:solidFill>
                            <a:srgbClr val="000000"/>
                          </a:solidFill>
                          <a:effectLst/>
                          <a:uLnTx/>
                          <a:uFillTx/>
                          <a:latin typeface="Arial"/>
                          <a:ea typeface="+mn-ea"/>
                          <a:cs typeface="+mn-cs"/>
                          <a:sym typeface="Arial"/>
                        </a:rPr>
                        <a:t>6.1</a:t>
                      </a:r>
                      <a:endParaRPr kumimoji="0" lang="en-SG" sz="1800" b="0" i="0" u="none" strike="noStrike" kern="0" cap="none" spc="0" normalizeH="0" baseline="0" dirty="0">
                        <a:ln>
                          <a:noFill/>
                        </a:ln>
                        <a:solidFill>
                          <a:srgbClr val="000000"/>
                        </a:solidFill>
                        <a:effectLst/>
                        <a:uLnTx/>
                        <a:uFillTx/>
                        <a:latin typeface="Arial"/>
                        <a:ea typeface="+mn-ea"/>
                        <a:cs typeface="+mn-cs"/>
                        <a:sym typeface="Arial"/>
                      </a:endParaRP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a:ln>
                            <a:noFill/>
                          </a:ln>
                          <a:solidFill>
                            <a:srgbClr val="000000"/>
                          </a:solidFill>
                          <a:effectLst/>
                          <a:uLnTx/>
                          <a:uFillTx/>
                          <a:latin typeface="Arial"/>
                          <a:ea typeface="+mn-ea"/>
                          <a:cs typeface="+mn-cs"/>
                          <a:sym typeface="Arial"/>
                        </a:rPr>
                        <a:t>4.8</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a:ln>
                            <a:noFill/>
                          </a:ln>
                          <a:solidFill>
                            <a:srgbClr val="000000"/>
                          </a:solidFill>
                          <a:effectLst/>
                          <a:uLnTx/>
                          <a:uFillTx/>
                          <a:latin typeface="Arial"/>
                          <a:ea typeface="+mn-ea"/>
                          <a:cs typeface="+mn-cs"/>
                          <a:sym typeface="Arial"/>
                        </a:rPr>
                        <a:t>5.3</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3.4</a:t>
                      </a:r>
                    </a:p>
                  </a:txBody>
                  <a:tcPr marL="0" marR="0" marT="0" marB="0" anchor="b"/>
                </a:tc>
                <a:extLst>
                  <a:ext uri="{0D108BD9-81ED-4DB2-BD59-A6C34878D82A}">
                    <a16:rowId xmlns:a16="http://schemas.microsoft.com/office/drawing/2014/main" val="1835096063"/>
                  </a:ext>
                </a:extLst>
              </a:tr>
              <a:tr h="300452">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Ca</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dirty="0">
                          <a:ln>
                            <a:noFill/>
                          </a:ln>
                          <a:solidFill>
                            <a:srgbClr val="000000"/>
                          </a:solidFill>
                          <a:effectLst/>
                          <a:uLnTx/>
                          <a:uFillTx/>
                          <a:latin typeface="Arial"/>
                          <a:ea typeface="+mn-ea"/>
                          <a:cs typeface="+mn-cs"/>
                          <a:sym typeface="Arial"/>
                        </a:rPr>
                        <a:t>2.35</a:t>
                      </a:r>
                      <a:endParaRPr kumimoji="0" lang="en-SG" sz="1800" b="0" i="0" u="none" strike="noStrike" kern="0" cap="none" spc="0" normalizeH="0" baseline="0" dirty="0">
                        <a:ln>
                          <a:noFill/>
                        </a:ln>
                        <a:solidFill>
                          <a:srgbClr val="000000"/>
                        </a:solidFill>
                        <a:effectLst/>
                        <a:uLnTx/>
                        <a:uFillTx/>
                        <a:latin typeface="Arial"/>
                        <a:ea typeface="+mn-ea"/>
                        <a:cs typeface="+mn-cs"/>
                        <a:sym typeface="Arial"/>
                      </a:endParaRP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421</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694</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633</a:t>
                      </a:r>
                    </a:p>
                  </a:txBody>
                  <a:tcPr marL="0" marR="0" marT="0" marB="0" anchor="b"/>
                </a:tc>
                <a:extLst>
                  <a:ext uri="{0D108BD9-81ED-4DB2-BD59-A6C34878D82A}">
                    <a16:rowId xmlns:a16="http://schemas.microsoft.com/office/drawing/2014/main" val="2418078894"/>
                  </a:ext>
                </a:extLst>
              </a:tr>
              <a:tr h="273511">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Fe</a:t>
                      </a: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0.171</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noProof="0">
                          <a:ln>
                            <a:noFill/>
                          </a:ln>
                          <a:solidFill>
                            <a:srgbClr val="000000"/>
                          </a:solidFill>
                          <a:effectLst/>
                          <a:uLnTx/>
                          <a:uFillTx/>
                          <a:latin typeface="Arial"/>
                          <a:ea typeface="+mn-ea"/>
                          <a:cs typeface="+mn-cs"/>
                          <a:sym typeface="Arial"/>
                        </a:rPr>
                        <a:t>&lt;0.1</a:t>
                      </a:r>
                      <a:endParaRPr kumimoji="0" lang="en-SG" sz="1800" b="0" i="0" u="none" strike="noStrike" kern="0" cap="none" spc="0" normalizeH="0" baseline="0" noProof="0" dirty="0">
                        <a:ln>
                          <a:noFill/>
                        </a:ln>
                        <a:solidFill>
                          <a:srgbClr val="000000"/>
                        </a:solidFill>
                        <a:effectLst/>
                        <a:uLnTx/>
                        <a:uFillTx/>
                        <a:latin typeface="Arial"/>
                        <a:ea typeface="+mn-ea"/>
                        <a:cs typeface="+mn-cs"/>
                        <a:sym typeface="Arial"/>
                      </a:endParaRP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noProof="0" dirty="0">
                          <a:ln>
                            <a:noFill/>
                          </a:ln>
                          <a:solidFill>
                            <a:srgbClr val="000000"/>
                          </a:solidFill>
                          <a:effectLst/>
                          <a:uLnTx/>
                          <a:uFillTx/>
                          <a:latin typeface="Arial"/>
                          <a:ea typeface="+mn-ea"/>
                          <a:cs typeface="+mn-cs"/>
                          <a:sym typeface="Arial"/>
                        </a:rPr>
                        <a:t>&lt;0.1</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noProof="0">
                          <a:ln>
                            <a:noFill/>
                          </a:ln>
                          <a:solidFill>
                            <a:srgbClr val="000000"/>
                          </a:solidFill>
                          <a:effectLst/>
                          <a:uLnTx/>
                          <a:uFillTx/>
                          <a:latin typeface="Arial"/>
                          <a:ea typeface="+mn-ea"/>
                          <a:cs typeface="+mn-cs"/>
                          <a:sym typeface="Arial"/>
                        </a:rPr>
                        <a:t>&lt;0.1</a:t>
                      </a:r>
                      <a:endParaRPr kumimoji="0" lang="en-SG" sz="1800" b="0" i="0" u="none" strike="noStrike" kern="0" cap="none" spc="0" normalizeH="0" baseline="0" noProof="0" dirty="0">
                        <a:ln>
                          <a:noFill/>
                        </a:ln>
                        <a:solidFill>
                          <a:srgbClr val="000000"/>
                        </a:solidFill>
                        <a:effectLst/>
                        <a:uLnTx/>
                        <a:uFillTx/>
                        <a:latin typeface="Arial"/>
                        <a:ea typeface="+mn-ea"/>
                        <a:cs typeface="+mn-cs"/>
                        <a:sym typeface="Arial"/>
                      </a:endParaRPr>
                    </a:p>
                  </a:txBody>
                  <a:tcPr marL="0" marR="0" marT="0" marB="0" anchor="b"/>
                </a:tc>
                <a:extLst>
                  <a:ext uri="{0D108BD9-81ED-4DB2-BD59-A6C34878D82A}">
                    <a16:rowId xmlns:a16="http://schemas.microsoft.com/office/drawing/2014/main" val="1707736668"/>
                  </a:ext>
                </a:extLst>
              </a:tr>
              <a:tr h="273511">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Mg</a:t>
                      </a: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0.776</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noProof="0">
                          <a:ln>
                            <a:noFill/>
                          </a:ln>
                          <a:solidFill>
                            <a:srgbClr val="000000"/>
                          </a:solidFill>
                          <a:effectLst/>
                          <a:uLnTx/>
                          <a:uFillTx/>
                          <a:latin typeface="Arial"/>
                          <a:ea typeface="+mn-ea"/>
                          <a:cs typeface="+mn-cs"/>
                          <a:sym typeface="Arial"/>
                        </a:rPr>
                        <a:t>&lt;0.1</a:t>
                      </a:r>
                      <a:endParaRPr kumimoji="0" lang="en-SG" sz="1800" b="0" i="0" u="none" strike="noStrike" kern="0" cap="none" spc="0" normalizeH="0" baseline="0" noProof="0" dirty="0">
                        <a:ln>
                          <a:noFill/>
                        </a:ln>
                        <a:solidFill>
                          <a:srgbClr val="000000"/>
                        </a:solidFill>
                        <a:effectLst/>
                        <a:uLnTx/>
                        <a:uFillTx/>
                        <a:latin typeface="Arial"/>
                        <a:ea typeface="+mn-ea"/>
                        <a:cs typeface="+mn-cs"/>
                        <a:sym typeface="Arial"/>
                      </a:endParaRP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noProof="0" dirty="0">
                          <a:ln>
                            <a:noFill/>
                          </a:ln>
                          <a:solidFill>
                            <a:srgbClr val="000000"/>
                          </a:solidFill>
                          <a:effectLst/>
                          <a:uLnTx/>
                          <a:uFillTx/>
                          <a:latin typeface="Arial"/>
                          <a:ea typeface="+mn-ea"/>
                          <a:cs typeface="+mn-cs"/>
                          <a:sym typeface="Arial"/>
                        </a:rPr>
                        <a:t>&lt;0.1</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noProof="0" dirty="0">
                          <a:ln>
                            <a:noFill/>
                          </a:ln>
                          <a:solidFill>
                            <a:srgbClr val="000000"/>
                          </a:solidFill>
                          <a:effectLst/>
                          <a:uLnTx/>
                          <a:uFillTx/>
                          <a:latin typeface="Arial"/>
                          <a:ea typeface="+mn-ea"/>
                          <a:cs typeface="+mn-cs"/>
                          <a:sym typeface="Arial"/>
                        </a:rPr>
                        <a:t>&lt;0.1</a:t>
                      </a:r>
                    </a:p>
                  </a:txBody>
                  <a:tcPr marL="0" marR="0" marT="0" marB="0" anchor="b"/>
                </a:tc>
                <a:extLst>
                  <a:ext uri="{0D108BD9-81ED-4DB2-BD59-A6C34878D82A}">
                    <a16:rowId xmlns:a16="http://schemas.microsoft.com/office/drawing/2014/main" val="2423859655"/>
                  </a:ext>
                </a:extLst>
              </a:tr>
              <a:tr h="273511">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Ni</a:t>
                      </a: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0.581</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noProof="0">
                          <a:ln>
                            <a:noFill/>
                          </a:ln>
                          <a:solidFill>
                            <a:srgbClr val="000000"/>
                          </a:solidFill>
                          <a:effectLst/>
                          <a:uLnTx/>
                          <a:uFillTx/>
                          <a:latin typeface="Arial"/>
                          <a:ea typeface="+mn-ea"/>
                          <a:cs typeface="+mn-cs"/>
                          <a:sym typeface="Arial"/>
                        </a:rPr>
                        <a:t>&lt;0.1</a:t>
                      </a:r>
                      <a:endParaRPr kumimoji="0" lang="en-SG" sz="1800" b="0" i="0" u="none" strike="noStrike" kern="0" cap="none" spc="0" normalizeH="0" baseline="0" noProof="0" dirty="0">
                        <a:ln>
                          <a:noFill/>
                        </a:ln>
                        <a:solidFill>
                          <a:srgbClr val="000000"/>
                        </a:solidFill>
                        <a:effectLst/>
                        <a:uLnTx/>
                        <a:uFillTx/>
                        <a:latin typeface="Arial"/>
                        <a:ea typeface="+mn-ea"/>
                        <a:cs typeface="+mn-cs"/>
                        <a:sym typeface="Arial"/>
                      </a:endParaRP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noProof="0">
                          <a:ln>
                            <a:noFill/>
                          </a:ln>
                          <a:solidFill>
                            <a:srgbClr val="000000"/>
                          </a:solidFill>
                          <a:effectLst/>
                          <a:uLnTx/>
                          <a:uFillTx/>
                          <a:latin typeface="Arial"/>
                          <a:ea typeface="+mn-ea"/>
                          <a:cs typeface="+mn-cs"/>
                          <a:sym typeface="Arial"/>
                        </a:rPr>
                        <a:t>&lt;0.1</a:t>
                      </a:r>
                      <a:endParaRPr kumimoji="0" lang="en-SG" sz="1800" b="0" i="0" u="none" strike="noStrike" kern="0" cap="none" spc="0" normalizeH="0" baseline="0" noProof="0" dirty="0">
                        <a:ln>
                          <a:noFill/>
                        </a:ln>
                        <a:solidFill>
                          <a:srgbClr val="000000"/>
                        </a:solidFill>
                        <a:effectLst/>
                        <a:uLnTx/>
                        <a:uFillTx/>
                        <a:latin typeface="Arial"/>
                        <a:ea typeface="+mn-ea"/>
                        <a:cs typeface="+mn-cs"/>
                        <a:sym typeface="Arial"/>
                      </a:endParaRP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noProof="0" dirty="0">
                          <a:ln>
                            <a:noFill/>
                          </a:ln>
                          <a:solidFill>
                            <a:srgbClr val="000000"/>
                          </a:solidFill>
                          <a:effectLst/>
                          <a:uLnTx/>
                          <a:uFillTx/>
                          <a:latin typeface="Arial"/>
                          <a:ea typeface="+mn-ea"/>
                          <a:cs typeface="+mn-cs"/>
                          <a:sym typeface="Arial"/>
                        </a:rPr>
                        <a:t>&lt;0.1</a:t>
                      </a:r>
                    </a:p>
                  </a:txBody>
                  <a:tcPr marL="0" marR="0" marT="0" marB="0" anchor="b"/>
                </a:tc>
                <a:extLst>
                  <a:ext uri="{0D108BD9-81ED-4DB2-BD59-A6C34878D82A}">
                    <a16:rowId xmlns:a16="http://schemas.microsoft.com/office/drawing/2014/main" val="60379499"/>
                  </a:ext>
                </a:extLst>
              </a:tr>
              <a:tr h="273511">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K</a:t>
                      </a: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0.813</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a:ln>
                            <a:noFill/>
                          </a:ln>
                          <a:solidFill>
                            <a:srgbClr val="000000"/>
                          </a:solidFill>
                          <a:effectLst/>
                          <a:uLnTx/>
                          <a:uFillTx/>
                          <a:latin typeface="Arial"/>
                          <a:ea typeface="+mn-ea"/>
                          <a:cs typeface="+mn-cs"/>
                          <a:sym typeface="Arial"/>
                        </a:rPr>
                        <a:t>8.82</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5.05</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5.42</a:t>
                      </a:r>
                    </a:p>
                  </a:txBody>
                  <a:tcPr marL="0" marR="0" marT="0" marB="0" anchor="b"/>
                </a:tc>
                <a:extLst>
                  <a:ext uri="{0D108BD9-81ED-4DB2-BD59-A6C34878D82A}">
                    <a16:rowId xmlns:a16="http://schemas.microsoft.com/office/drawing/2014/main" val="353634100"/>
                  </a:ext>
                </a:extLst>
              </a:tr>
              <a:tr h="273511">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SiO2</a:t>
                      </a: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19.8</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&lt;0.1</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&lt;0.1</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&lt;0.1</a:t>
                      </a:r>
                    </a:p>
                  </a:txBody>
                  <a:tcPr marL="0" marR="0" marT="0" marB="0" anchor="b"/>
                </a:tc>
                <a:extLst>
                  <a:ext uri="{0D108BD9-81ED-4DB2-BD59-A6C34878D82A}">
                    <a16:rowId xmlns:a16="http://schemas.microsoft.com/office/drawing/2014/main" val="586044436"/>
                  </a:ext>
                </a:extLst>
              </a:tr>
              <a:tr h="273511">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Na</a:t>
                      </a:r>
                    </a:p>
                  </a:txBody>
                  <a:tcPr marL="28308" marR="28308" marT="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504</a:t>
                      </a:r>
                    </a:p>
                  </a:txBody>
                  <a:tcPr marL="6350" marR="6350" marT="6350" marB="0" anchor="ct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614</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639</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kumimoji="0" lang="en-SG" sz="1800" b="0" i="0" u="none" strike="noStrike" kern="0" cap="none" spc="0" normalizeH="0" baseline="0" dirty="0">
                          <a:ln>
                            <a:noFill/>
                          </a:ln>
                          <a:solidFill>
                            <a:srgbClr val="000000"/>
                          </a:solidFill>
                          <a:effectLst/>
                          <a:uLnTx/>
                          <a:uFillTx/>
                          <a:latin typeface="Arial"/>
                          <a:ea typeface="+mn-ea"/>
                          <a:cs typeface="+mn-cs"/>
                          <a:sym typeface="Arial"/>
                        </a:rPr>
                        <a:t>581</a:t>
                      </a:r>
                    </a:p>
                  </a:txBody>
                  <a:tcPr marL="0" marR="0" marT="0" marB="0" anchor="b"/>
                </a:tc>
                <a:extLst>
                  <a:ext uri="{0D108BD9-81ED-4DB2-BD59-A6C34878D82A}">
                    <a16:rowId xmlns:a16="http://schemas.microsoft.com/office/drawing/2014/main" val="3841781970"/>
                  </a:ext>
                </a:extLst>
              </a:tr>
            </a:tbl>
          </a:graphicData>
        </a:graphic>
      </p:graphicFrame>
    </p:spTree>
    <p:extLst>
      <p:ext uri="{BB962C8B-B14F-4D97-AF65-F5344CB8AC3E}">
        <p14:creationId xmlns:p14="http://schemas.microsoft.com/office/powerpoint/2010/main" val="3458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75A9D-A2F3-D9F0-1342-03E4EB093A04}"/>
              </a:ext>
            </a:extLst>
          </p:cNvPr>
          <p:cNvSpPr>
            <a:spLocks noGrp="1"/>
          </p:cNvSpPr>
          <p:nvPr>
            <p:ph type="title"/>
          </p:nvPr>
        </p:nvSpPr>
        <p:spPr/>
        <p:txBody>
          <a:bodyPr/>
          <a:lstStyle/>
          <a:p>
            <a:r>
              <a:rPr lang="en-SG" dirty="0"/>
              <a:t>Jar testing of HFW Incoming with Lime </a:t>
            </a:r>
          </a:p>
        </p:txBody>
      </p:sp>
      <p:sp>
        <p:nvSpPr>
          <p:cNvPr id="3" name="Slide Number Placeholder 2">
            <a:extLst>
              <a:ext uri="{FF2B5EF4-FFF2-40B4-BE49-F238E27FC236}">
                <a16:creationId xmlns:a16="http://schemas.microsoft.com/office/drawing/2014/main" id="{786BF336-41E1-30DF-6CBB-BD5B6F5FED5B}"/>
              </a:ext>
            </a:extLst>
          </p:cNvPr>
          <p:cNvSpPr>
            <a:spLocks noGrp="1"/>
          </p:cNvSpPr>
          <p:nvPr>
            <p:ph type="sldNum" idx="12"/>
          </p:nvPr>
        </p:nvSpPr>
        <p:spPr/>
        <p:txBody>
          <a:bodyPr/>
          <a:lstStyle/>
          <a:p>
            <a:fld id="{00000000-1234-1234-1234-123412341234}" type="slidenum">
              <a:rPr lang="en" smtClean="0"/>
              <a:pPr/>
              <a:t>25</a:t>
            </a:fld>
            <a:endParaRPr lang="en"/>
          </a:p>
        </p:txBody>
      </p:sp>
      <p:graphicFrame>
        <p:nvGraphicFramePr>
          <p:cNvPr id="4" name="Table 4">
            <a:extLst>
              <a:ext uri="{FF2B5EF4-FFF2-40B4-BE49-F238E27FC236}">
                <a16:creationId xmlns:a16="http://schemas.microsoft.com/office/drawing/2014/main" id="{A05EDA57-C495-5EE1-B5C8-9BE59706C28F}"/>
              </a:ext>
            </a:extLst>
          </p:cNvPr>
          <p:cNvGraphicFramePr>
            <a:graphicFrameLocks noGrp="1"/>
          </p:cNvGraphicFramePr>
          <p:nvPr>
            <p:extLst>
              <p:ext uri="{D42A27DB-BD31-4B8C-83A1-F6EECF244321}">
                <p14:modId xmlns:p14="http://schemas.microsoft.com/office/powerpoint/2010/main" val="770018534"/>
              </p:ext>
            </p:extLst>
          </p:nvPr>
        </p:nvGraphicFramePr>
        <p:xfrm>
          <a:off x="1229434" y="1808522"/>
          <a:ext cx="8549565" cy="2073023"/>
        </p:xfrm>
        <a:graphic>
          <a:graphicData uri="http://schemas.openxmlformats.org/drawingml/2006/table">
            <a:tbl>
              <a:tblPr firstRow="1" bandRow="1">
                <a:tableStyleId>{5C22544A-7EE6-4342-B048-85BDC9FD1C3A}</a:tableStyleId>
              </a:tblPr>
              <a:tblGrid>
                <a:gridCol w="1709913">
                  <a:extLst>
                    <a:ext uri="{9D8B030D-6E8A-4147-A177-3AD203B41FA5}">
                      <a16:colId xmlns:a16="http://schemas.microsoft.com/office/drawing/2014/main" val="2077118224"/>
                    </a:ext>
                  </a:extLst>
                </a:gridCol>
                <a:gridCol w="1709913">
                  <a:extLst>
                    <a:ext uri="{9D8B030D-6E8A-4147-A177-3AD203B41FA5}">
                      <a16:colId xmlns:a16="http://schemas.microsoft.com/office/drawing/2014/main" val="1336480031"/>
                    </a:ext>
                  </a:extLst>
                </a:gridCol>
                <a:gridCol w="1709913">
                  <a:extLst>
                    <a:ext uri="{9D8B030D-6E8A-4147-A177-3AD203B41FA5}">
                      <a16:colId xmlns:a16="http://schemas.microsoft.com/office/drawing/2014/main" val="1517782163"/>
                    </a:ext>
                  </a:extLst>
                </a:gridCol>
                <a:gridCol w="1709913">
                  <a:extLst>
                    <a:ext uri="{9D8B030D-6E8A-4147-A177-3AD203B41FA5}">
                      <a16:colId xmlns:a16="http://schemas.microsoft.com/office/drawing/2014/main" val="713360579"/>
                    </a:ext>
                  </a:extLst>
                </a:gridCol>
                <a:gridCol w="1709913">
                  <a:extLst>
                    <a:ext uri="{9D8B030D-6E8A-4147-A177-3AD203B41FA5}">
                      <a16:colId xmlns:a16="http://schemas.microsoft.com/office/drawing/2014/main" val="1536243852"/>
                    </a:ext>
                  </a:extLst>
                </a:gridCol>
              </a:tblGrid>
              <a:tr h="725365">
                <a:tc>
                  <a:txBody>
                    <a:bodyPr/>
                    <a:lstStyle/>
                    <a:p>
                      <a:pPr algn="ctr"/>
                      <a:r>
                        <a:rPr lang="en-US" dirty="0"/>
                        <a:t>Jar </a:t>
                      </a:r>
                      <a:endParaRPr lang="en-SG" dirty="0"/>
                    </a:p>
                  </a:txBody>
                  <a:tcPr anchor="ctr"/>
                </a:tc>
                <a:tc>
                  <a:txBody>
                    <a:bodyPr/>
                    <a:lstStyle/>
                    <a:p>
                      <a:pPr algn="ctr"/>
                      <a:r>
                        <a:rPr lang="en-US" dirty="0"/>
                        <a:t>Lime dosage (ppm)</a:t>
                      </a:r>
                      <a:endParaRPr lang="en-SG" dirty="0"/>
                    </a:p>
                  </a:txBody>
                  <a:tcPr anchor="ctr"/>
                </a:tc>
                <a:tc>
                  <a:txBody>
                    <a:bodyPr/>
                    <a:lstStyle/>
                    <a:p>
                      <a:pPr algn="ctr"/>
                      <a:r>
                        <a:rPr lang="en-SG" dirty="0"/>
                        <a:t>Weight of Wet Sludge (g)</a:t>
                      </a:r>
                    </a:p>
                  </a:txBody>
                  <a:tcPr anchor="ctr"/>
                </a:tc>
                <a:tc>
                  <a:txBody>
                    <a:bodyPr/>
                    <a:lstStyle/>
                    <a:p>
                      <a:pPr algn="ctr"/>
                      <a:r>
                        <a:rPr lang="en-SG" dirty="0"/>
                        <a:t>Weight of Dry Sludge (g)</a:t>
                      </a:r>
                    </a:p>
                  </a:txBody>
                  <a:tcPr anchor="ctr"/>
                </a:tc>
                <a:tc>
                  <a:txBody>
                    <a:bodyPr/>
                    <a:lstStyle/>
                    <a:p>
                      <a:pPr algn="ctr"/>
                      <a:r>
                        <a:rPr lang="en-SG" dirty="0"/>
                        <a:t>Moisture Content of Wet Sludge</a:t>
                      </a:r>
                    </a:p>
                  </a:txBody>
                  <a:tcPr anchor="ctr"/>
                </a:tc>
                <a:extLst>
                  <a:ext uri="{0D108BD9-81ED-4DB2-BD59-A6C34878D82A}">
                    <a16:rowId xmlns:a16="http://schemas.microsoft.com/office/drawing/2014/main" val="1368696735"/>
                  </a:ext>
                </a:extLst>
              </a:tr>
              <a:tr h="370840">
                <a:tc>
                  <a:txBody>
                    <a:bodyPr/>
                    <a:lstStyle/>
                    <a:p>
                      <a:pPr algn="ctr"/>
                      <a:r>
                        <a:rPr lang="en-US" dirty="0"/>
                        <a:t>1</a:t>
                      </a:r>
                      <a:endParaRPr lang="en-SG" dirty="0"/>
                    </a:p>
                  </a:txBody>
                  <a:tcPr anchor="ctr"/>
                </a:tc>
                <a:tc>
                  <a:txBody>
                    <a:bodyPr/>
                    <a:lstStyle/>
                    <a:p>
                      <a:pPr algn="ctr"/>
                      <a:r>
                        <a:rPr lang="en-US" dirty="0"/>
                        <a:t>5000</a:t>
                      </a:r>
                      <a:endParaRPr lang="en-SG" dirty="0"/>
                    </a:p>
                  </a:txBody>
                  <a:tcPr anchor="ctr"/>
                </a:tc>
                <a:tc>
                  <a:txBody>
                    <a:bodyPr/>
                    <a:lstStyle/>
                    <a:p>
                      <a:pPr algn="ctr"/>
                      <a:r>
                        <a:rPr lang="en-SG" dirty="0"/>
                        <a:t>11.985</a:t>
                      </a:r>
                    </a:p>
                  </a:txBody>
                  <a:tcPr anchor="ctr"/>
                </a:tc>
                <a:tc>
                  <a:txBody>
                    <a:bodyPr/>
                    <a:lstStyle/>
                    <a:p>
                      <a:pPr algn="ctr"/>
                      <a:r>
                        <a:rPr lang="en-SG" dirty="0"/>
                        <a:t>4.037</a:t>
                      </a:r>
                    </a:p>
                  </a:txBody>
                  <a:tcPr anchor="ctr"/>
                </a:tc>
                <a:tc>
                  <a:txBody>
                    <a:bodyPr/>
                    <a:lstStyle/>
                    <a:p>
                      <a:pPr algn="ctr"/>
                      <a:r>
                        <a:rPr lang="en-SG" dirty="0"/>
                        <a:t>66.3%</a:t>
                      </a:r>
                    </a:p>
                  </a:txBody>
                  <a:tcPr anchor="ct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6000</a:t>
                      </a:r>
                      <a:endParaRPr lang="en-SG" dirty="0"/>
                    </a:p>
                  </a:txBody>
                  <a:tcPr anchor="ctr"/>
                </a:tc>
                <a:tc>
                  <a:txBody>
                    <a:bodyPr/>
                    <a:lstStyle/>
                    <a:p>
                      <a:pPr algn="ctr"/>
                      <a:r>
                        <a:rPr lang="en-SG" dirty="0"/>
                        <a:t>13.304</a:t>
                      </a:r>
                    </a:p>
                  </a:txBody>
                  <a:tcPr anchor="ctr"/>
                </a:tc>
                <a:tc>
                  <a:txBody>
                    <a:bodyPr/>
                    <a:lstStyle/>
                    <a:p>
                      <a:pPr algn="ctr"/>
                      <a:r>
                        <a:rPr lang="en-SG" dirty="0"/>
                        <a:t>4.851</a:t>
                      </a:r>
                    </a:p>
                  </a:txBody>
                  <a:tcPr anchor="ctr"/>
                </a:tc>
                <a:tc>
                  <a:txBody>
                    <a:bodyPr/>
                    <a:lstStyle/>
                    <a:p>
                      <a:pPr algn="ctr"/>
                      <a:r>
                        <a:rPr lang="en-SG" dirty="0"/>
                        <a:t>63.5%</a:t>
                      </a:r>
                    </a:p>
                  </a:txBody>
                  <a:tcPr anchor="ctr"/>
                </a:tc>
                <a:extLst>
                  <a:ext uri="{0D108BD9-81ED-4DB2-BD59-A6C34878D82A}">
                    <a16:rowId xmlns:a16="http://schemas.microsoft.com/office/drawing/2014/main" val="1461198712"/>
                  </a:ext>
                </a:extLst>
              </a:tr>
              <a:tr h="370840">
                <a:tc>
                  <a:txBody>
                    <a:bodyPr/>
                    <a:lstStyle/>
                    <a:p>
                      <a:pPr algn="ctr"/>
                      <a:r>
                        <a:rPr lang="en-US" dirty="0"/>
                        <a:t>3</a:t>
                      </a:r>
                      <a:endParaRPr lang="en-SG" dirty="0"/>
                    </a:p>
                  </a:txBody>
                  <a:tcPr anchor="ctr"/>
                </a:tc>
                <a:tc>
                  <a:txBody>
                    <a:bodyPr/>
                    <a:lstStyle/>
                    <a:p>
                      <a:pPr algn="ctr"/>
                      <a:r>
                        <a:rPr lang="en-US" dirty="0"/>
                        <a:t>7000</a:t>
                      </a:r>
                      <a:endParaRPr lang="en-SG" dirty="0"/>
                    </a:p>
                  </a:txBody>
                  <a:tcPr anchor="ctr"/>
                </a:tc>
                <a:tc>
                  <a:txBody>
                    <a:bodyPr/>
                    <a:lstStyle/>
                    <a:p>
                      <a:pPr algn="ctr"/>
                      <a:r>
                        <a:rPr lang="en-SG" dirty="0"/>
                        <a:t>14.051</a:t>
                      </a:r>
                    </a:p>
                  </a:txBody>
                  <a:tcPr anchor="ctr"/>
                </a:tc>
                <a:tc>
                  <a:txBody>
                    <a:bodyPr/>
                    <a:lstStyle/>
                    <a:p>
                      <a:pPr algn="ctr"/>
                      <a:r>
                        <a:rPr lang="en-SG" dirty="0"/>
                        <a:t>5.745</a:t>
                      </a:r>
                    </a:p>
                  </a:txBody>
                  <a:tcPr anchor="ctr"/>
                </a:tc>
                <a:tc>
                  <a:txBody>
                    <a:bodyPr/>
                    <a:lstStyle/>
                    <a:p>
                      <a:pPr algn="ctr"/>
                      <a:r>
                        <a:rPr lang="en-SG" dirty="0"/>
                        <a:t>59.1%</a:t>
                      </a:r>
                    </a:p>
                  </a:txBody>
                  <a:tcPr anchor="ctr"/>
                </a:tc>
                <a:extLst>
                  <a:ext uri="{0D108BD9-81ED-4DB2-BD59-A6C34878D82A}">
                    <a16:rowId xmlns:a16="http://schemas.microsoft.com/office/drawing/2014/main" val="17998774"/>
                  </a:ext>
                </a:extLst>
              </a:tr>
            </a:tbl>
          </a:graphicData>
        </a:graphic>
      </p:graphicFrame>
      <p:sp>
        <p:nvSpPr>
          <p:cNvPr id="5" name="TextBox 4">
            <a:extLst>
              <a:ext uri="{FF2B5EF4-FFF2-40B4-BE49-F238E27FC236}">
                <a16:creationId xmlns:a16="http://schemas.microsoft.com/office/drawing/2014/main" id="{4D643846-4CF4-97AB-9D16-6914B4F13877}"/>
              </a:ext>
            </a:extLst>
          </p:cNvPr>
          <p:cNvSpPr txBox="1"/>
          <p:nvPr/>
        </p:nvSpPr>
        <p:spPr>
          <a:xfrm>
            <a:off x="1229435" y="1439190"/>
            <a:ext cx="6532558" cy="369332"/>
          </a:xfrm>
          <a:prstGeom prst="rect">
            <a:avLst/>
          </a:prstGeom>
          <a:noFill/>
        </p:spPr>
        <p:txBody>
          <a:bodyPr wrap="none" rtlCol="0">
            <a:spAutoFit/>
          </a:bodyPr>
          <a:lstStyle/>
          <a:p>
            <a:r>
              <a:rPr lang="en-US" dirty="0"/>
              <a:t>Sludge collected from vacuum filtration and dried in 80C oven.</a:t>
            </a:r>
            <a:endParaRPr lang="en-SG" dirty="0"/>
          </a:p>
        </p:txBody>
      </p:sp>
    </p:spTree>
    <p:extLst>
      <p:ext uri="{BB962C8B-B14F-4D97-AF65-F5344CB8AC3E}">
        <p14:creationId xmlns:p14="http://schemas.microsoft.com/office/powerpoint/2010/main" val="36283670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A19E-9AA0-4AA4-A652-FAB2EF51F365}"/>
              </a:ext>
            </a:extLst>
          </p:cNvPr>
          <p:cNvSpPr>
            <a:spLocks noGrp="1"/>
          </p:cNvSpPr>
          <p:nvPr>
            <p:ph type="title"/>
          </p:nvPr>
        </p:nvSpPr>
        <p:spPr/>
        <p:txBody>
          <a:bodyPr/>
          <a:lstStyle/>
          <a:p>
            <a:r>
              <a:rPr lang="en-SG" dirty="0"/>
              <a:t>Scheme 1: Jar testing of HFW pump discharge with Lime</a:t>
            </a:r>
          </a:p>
        </p:txBody>
      </p:sp>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3</a:t>
            </a:fld>
            <a:endParaRPr lang="en"/>
          </a:p>
        </p:txBody>
      </p:sp>
      <p:sp>
        <p:nvSpPr>
          <p:cNvPr id="11" name="TextBox 10">
            <a:extLst>
              <a:ext uri="{FF2B5EF4-FFF2-40B4-BE49-F238E27FC236}">
                <a16:creationId xmlns:a16="http://schemas.microsoft.com/office/drawing/2014/main" id="{ADEC06DB-7157-4973-B1FF-6BDF4719A234}"/>
              </a:ext>
            </a:extLst>
          </p:cNvPr>
          <p:cNvSpPr txBox="1"/>
          <p:nvPr/>
        </p:nvSpPr>
        <p:spPr>
          <a:xfrm>
            <a:off x="205564" y="4677050"/>
            <a:ext cx="3657600" cy="646331"/>
          </a:xfrm>
          <a:prstGeom prst="rect">
            <a:avLst/>
          </a:prstGeom>
          <a:noFill/>
        </p:spPr>
        <p:txBody>
          <a:bodyPr wrap="square" rtlCol="0">
            <a:spAutoFit/>
          </a:bodyPr>
          <a:lstStyle/>
          <a:p>
            <a:r>
              <a:rPr lang="en-US" dirty="0"/>
              <a:t>HFW Pump Discharge solution in different jars </a:t>
            </a:r>
            <a:endParaRPr lang="en-SG" dirty="0"/>
          </a:p>
        </p:txBody>
      </p:sp>
      <p:sp>
        <p:nvSpPr>
          <p:cNvPr id="13" name="TextBox 12">
            <a:extLst>
              <a:ext uri="{FF2B5EF4-FFF2-40B4-BE49-F238E27FC236}">
                <a16:creationId xmlns:a16="http://schemas.microsoft.com/office/drawing/2014/main" id="{7297E83F-76A1-4835-8C35-552464489596}"/>
              </a:ext>
            </a:extLst>
          </p:cNvPr>
          <p:cNvSpPr txBox="1"/>
          <p:nvPr/>
        </p:nvSpPr>
        <p:spPr>
          <a:xfrm>
            <a:off x="4267201" y="4677050"/>
            <a:ext cx="3657600" cy="923330"/>
          </a:xfrm>
          <a:prstGeom prst="rect">
            <a:avLst/>
          </a:prstGeom>
          <a:noFill/>
        </p:spPr>
        <p:txBody>
          <a:bodyPr wrap="square" rtlCol="0">
            <a:spAutoFit/>
          </a:bodyPr>
          <a:lstStyle/>
          <a:p>
            <a:r>
              <a:rPr lang="en-US" dirty="0"/>
              <a:t>HFW Pump Discharge with added lime at different dosages (4000, 5000, 6000 ppm)</a:t>
            </a:r>
            <a:endParaRPr lang="en-SG" dirty="0"/>
          </a:p>
        </p:txBody>
      </p:sp>
      <p:sp>
        <p:nvSpPr>
          <p:cNvPr id="16" name="TextBox 15">
            <a:extLst>
              <a:ext uri="{FF2B5EF4-FFF2-40B4-BE49-F238E27FC236}">
                <a16:creationId xmlns:a16="http://schemas.microsoft.com/office/drawing/2014/main" id="{6B6B9304-FD99-4A67-903E-DE6D436E576C}"/>
              </a:ext>
            </a:extLst>
          </p:cNvPr>
          <p:cNvSpPr txBox="1"/>
          <p:nvPr/>
        </p:nvSpPr>
        <p:spPr>
          <a:xfrm>
            <a:off x="8328836" y="4677050"/>
            <a:ext cx="3657600" cy="1200329"/>
          </a:xfrm>
          <a:prstGeom prst="rect">
            <a:avLst/>
          </a:prstGeom>
          <a:noFill/>
        </p:spPr>
        <p:txBody>
          <a:bodyPr wrap="square" rtlCol="0">
            <a:spAutoFit/>
          </a:bodyPr>
          <a:lstStyle/>
          <a:p>
            <a:r>
              <a:rPr lang="en-US" dirty="0"/>
              <a:t>Solution with added flocculant (</a:t>
            </a:r>
            <a:r>
              <a:rPr lang="en-US" dirty="0" err="1"/>
              <a:t>Flopam</a:t>
            </a:r>
            <a:r>
              <a:rPr lang="en-US" dirty="0"/>
              <a:t> AN 905 SH). Precipitates clumped and settled after the addition of flocculant. </a:t>
            </a:r>
            <a:endParaRPr lang="en-SG" dirty="0"/>
          </a:p>
        </p:txBody>
      </p:sp>
      <p:pic>
        <p:nvPicPr>
          <p:cNvPr id="5" name="Picture 4" descr="A picture containing text&#10;&#10;Description automatically generated">
            <a:extLst>
              <a:ext uri="{FF2B5EF4-FFF2-40B4-BE49-F238E27FC236}">
                <a16:creationId xmlns:a16="http://schemas.microsoft.com/office/drawing/2014/main" id="{938F386E-43D5-38BE-E130-C2C05C30F9CC}"/>
              </a:ext>
            </a:extLst>
          </p:cNvPr>
          <p:cNvPicPr>
            <a:picLocks noChangeAspect="1"/>
          </p:cNvPicPr>
          <p:nvPr/>
        </p:nvPicPr>
        <p:blipFill rotWithShape="1">
          <a:blip r:embed="rId2">
            <a:extLst>
              <a:ext uri="{28A0092B-C50C-407E-A947-70E740481C1C}">
                <a14:useLocalDpi xmlns:a14="http://schemas.microsoft.com/office/drawing/2010/main" val="0"/>
              </a:ext>
            </a:extLst>
          </a:blip>
          <a:srcRect l="7802" r="5020"/>
          <a:stretch/>
        </p:blipFill>
        <p:spPr>
          <a:xfrm>
            <a:off x="8144072" y="2514599"/>
            <a:ext cx="3713197" cy="2015578"/>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BFCDBE9D-27E8-EE04-A84A-70A55B4E9206}"/>
              </a:ext>
            </a:extLst>
          </p:cNvPr>
          <p:cNvPicPr>
            <a:picLocks noChangeAspect="1"/>
          </p:cNvPicPr>
          <p:nvPr/>
        </p:nvPicPr>
        <p:blipFill rotWithShape="1">
          <a:blip r:embed="rId3">
            <a:extLst>
              <a:ext uri="{28A0092B-C50C-407E-A947-70E740481C1C}">
                <a14:useLocalDpi xmlns:a14="http://schemas.microsoft.com/office/drawing/2010/main" val="0"/>
              </a:ext>
            </a:extLst>
          </a:blip>
          <a:srcRect l="7591" t="9747" r="13126"/>
          <a:stretch/>
        </p:blipFill>
        <p:spPr>
          <a:xfrm>
            <a:off x="4108898" y="2523196"/>
            <a:ext cx="3713197" cy="2000266"/>
          </a:xfrm>
          <a:prstGeom prst="rect">
            <a:avLst/>
          </a:prstGeom>
        </p:spPr>
      </p:pic>
      <p:pic>
        <p:nvPicPr>
          <p:cNvPr id="12" name="Picture 11" descr="Graphical user interface, timeline&#10;&#10;Description automatically generated with medium confidence">
            <a:extLst>
              <a:ext uri="{FF2B5EF4-FFF2-40B4-BE49-F238E27FC236}">
                <a16:creationId xmlns:a16="http://schemas.microsoft.com/office/drawing/2014/main" id="{7B39CEE6-CC82-F42D-80B3-48CD570F4367}"/>
              </a:ext>
            </a:extLst>
          </p:cNvPr>
          <p:cNvPicPr>
            <a:picLocks noChangeAspect="1"/>
          </p:cNvPicPr>
          <p:nvPr/>
        </p:nvPicPr>
        <p:blipFill rotWithShape="1">
          <a:blip r:embed="rId4">
            <a:extLst>
              <a:ext uri="{28A0092B-C50C-407E-A947-70E740481C1C}">
                <a14:useLocalDpi xmlns:a14="http://schemas.microsoft.com/office/drawing/2010/main" val="0"/>
              </a:ext>
            </a:extLst>
          </a:blip>
          <a:srcRect l="7437" t="5003" r="14476"/>
          <a:stretch/>
        </p:blipFill>
        <p:spPr>
          <a:xfrm>
            <a:off x="205564" y="2514599"/>
            <a:ext cx="3474567" cy="2000267"/>
          </a:xfrm>
          <a:prstGeom prst="rect">
            <a:avLst/>
          </a:prstGeom>
        </p:spPr>
      </p:pic>
    </p:spTree>
    <p:extLst>
      <p:ext uri="{BB962C8B-B14F-4D97-AF65-F5344CB8AC3E}">
        <p14:creationId xmlns:p14="http://schemas.microsoft.com/office/powerpoint/2010/main" val="3693243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4</a:t>
            </a:fld>
            <a:endParaRPr lang="en"/>
          </a:p>
        </p:txBody>
      </p:sp>
      <p:graphicFrame>
        <p:nvGraphicFramePr>
          <p:cNvPr id="4" name="Table 4">
            <a:extLst>
              <a:ext uri="{FF2B5EF4-FFF2-40B4-BE49-F238E27FC236}">
                <a16:creationId xmlns:a16="http://schemas.microsoft.com/office/drawing/2014/main" id="{3343AF2C-A8C3-4201-827A-B2E6B0F5F79F}"/>
              </a:ext>
            </a:extLst>
          </p:cNvPr>
          <p:cNvGraphicFramePr>
            <a:graphicFrameLocks noGrp="1"/>
          </p:cNvGraphicFramePr>
          <p:nvPr>
            <p:extLst>
              <p:ext uri="{D42A27DB-BD31-4B8C-83A1-F6EECF244321}">
                <p14:modId xmlns:p14="http://schemas.microsoft.com/office/powerpoint/2010/main" val="2900796509"/>
              </p:ext>
            </p:extLst>
          </p:nvPr>
        </p:nvGraphicFramePr>
        <p:xfrm>
          <a:off x="1229435" y="1808522"/>
          <a:ext cx="8128000" cy="2073023"/>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2077118224"/>
                    </a:ext>
                  </a:extLst>
                </a:gridCol>
                <a:gridCol w="1625600">
                  <a:extLst>
                    <a:ext uri="{9D8B030D-6E8A-4147-A177-3AD203B41FA5}">
                      <a16:colId xmlns:a16="http://schemas.microsoft.com/office/drawing/2014/main" val="1336480031"/>
                    </a:ext>
                  </a:extLst>
                </a:gridCol>
                <a:gridCol w="1625600">
                  <a:extLst>
                    <a:ext uri="{9D8B030D-6E8A-4147-A177-3AD203B41FA5}">
                      <a16:colId xmlns:a16="http://schemas.microsoft.com/office/drawing/2014/main" val="1724298772"/>
                    </a:ext>
                  </a:extLst>
                </a:gridCol>
                <a:gridCol w="1625600">
                  <a:extLst>
                    <a:ext uri="{9D8B030D-6E8A-4147-A177-3AD203B41FA5}">
                      <a16:colId xmlns:a16="http://schemas.microsoft.com/office/drawing/2014/main" val="1522809040"/>
                    </a:ext>
                  </a:extLst>
                </a:gridCol>
                <a:gridCol w="1625600">
                  <a:extLst>
                    <a:ext uri="{9D8B030D-6E8A-4147-A177-3AD203B41FA5}">
                      <a16:colId xmlns:a16="http://schemas.microsoft.com/office/drawing/2014/main" val="1463155663"/>
                    </a:ext>
                  </a:extLst>
                </a:gridCol>
              </a:tblGrid>
              <a:tr h="354525">
                <a:tc rowSpan="2">
                  <a:txBody>
                    <a:bodyPr/>
                    <a:lstStyle/>
                    <a:p>
                      <a:pPr algn="ctr"/>
                      <a:r>
                        <a:rPr lang="en-US" dirty="0"/>
                        <a:t>Jar </a:t>
                      </a:r>
                      <a:endParaRPr lang="en-SG" dirty="0"/>
                    </a:p>
                  </a:txBody>
                  <a:tcPr anchor="ctr"/>
                </a:tc>
                <a:tc rowSpan="2">
                  <a:txBody>
                    <a:bodyPr/>
                    <a:lstStyle/>
                    <a:p>
                      <a:pPr algn="ctr"/>
                      <a:r>
                        <a:rPr lang="en-US" dirty="0"/>
                        <a:t>Lime dosage (ppm)</a:t>
                      </a:r>
                      <a:endParaRPr lang="en-SG" dirty="0"/>
                    </a:p>
                  </a:txBody>
                  <a:tcPr anchor="ctr"/>
                </a:tc>
                <a:tc gridSpan="3">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extLst>
                  <a:ext uri="{0D108BD9-81ED-4DB2-BD59-A6C34878D82A}">
                    <a16:rowId xmlns:a16="http://schemas.microsoft.com/office/drawing/2014/main" val="1368696735"/>
                  </a:ext>
                </a:extLst>
              </a:tr>
              <a:tr h="370840">
                <a:tc vMerge="1">
                  <a:txBody>
                    <a:bodyPr/>
                    <a:lstStyle/>
                    <a:p>
                      <a:endParaRPr lang="en-SG" dirty="0"/>
                    </a:p>
                  </a:txBody>
                  <a:tcPr/>
                </a:tc>
                <a:tc vMerge="1">
                  <a:txBody>
                    <a:bodyPr/>
                    <a:lstStyle/>
                    <a:p>
                      <a:endParaRPr lang="en-SG"/>
                    </a:p>
                  </a:txBody>
                  <a:tcPr/>
                </a:tc>
                <a:tc>
                  <a:txBody>
                    <a:bodyPr/>
                    <a:lstStyle/>
                    <a:p>
                      <a:pPr algn="ctr"/>
                      <a:r>
                        <a:rPr lang="en-US" dirty="0"/>
                        <a:t>t = 0 min</a:t>
                      </a:r>
                      <a:endParaRPr lang="en-SG" dirty="0"/>
                    </a:p>
                  </a:txBody>
                  <a:tcPr anchor="ctr"/>
                </a:tc>
                <a:tc>
                  <a:txBody>
                    <a:bodyPr/>
                    <a:lstStyle/>
                    <a:p>
                      <a:pPr algn="ctr"/>
                      <a:r>
                        <a:rPr lang="en-US" dirty="0"/>
                        <a:t>t = 15 min  </a:t>
                      </a:r>
                      <a:endParaRPr lang="en-SG" dirty="0"/>
                    </a:p>
                  </a:txBody>
                  <a:tcPr anchor="ctr"/>
                </a:tc>
                <a:tc>
                  <a:txBody>
                    <a:bodyPr/>
                    <a:lstStyle/>
                    <a:p>
                      <a:pPr algn="ctr"/>
                      <a:r>
                        <a:rPr lang="en-US" dirty="0"/>
                        <a:t>t = 30 min </a:t>
                      </a:r>
                      <a:endParaRPr lang="en-SG" dirty="0"/>
                    </a:p>
                  </a:txBody>
                  <a:tcPr anchor="ctr"/>
                </a:tc>
                <a:extLst>
                  <a:ext uri="{0D108BD9-81ED-4DB2-BD59-A6C34878D82A}">
                    <a16:rowId xmlns:a16="http://schemas.microsoft.com/office/drawing/2014/main" val="1728254030"/>
                  </a:ext>
                </a:extLst>
              </a:tr>
              <a:tr h="370840">
                <a:tc>
                  <a:txBody>
                    <a:bodyPr/>
                    <a:lstStyle/>
                    <a:p>
                      <a:pPr algn="ctr"/>
                      <a:r>
                        <a:rPr lang="en-US" dirty="0"/>
                        <a:t>1</a:t>
                      </a:r>
                      <a:endParaRPr lang="en-SG" dirty="0"/>
                    </a:p>
                  </a:txBody>
                  <a:tcPr anchor="ctr"/>
                </a:tc>
                <a:tc>
                  <a:txBody>
                    <a:bodyPr/>
                    <a:lstStyle/>
                    <a:p>
                      <a:pPr algn="ctr"/>
                      <a:r>
                        <a:rPr lang="en-US" dirty="0"/>
                        <a:t>4000</a:t>
                      </a:r>
                      <a:endParaRPr lang="en-SG" dirty="0"/>
                    </a:p>
                  </a:txBody>
                  <a:tcPr anchor="ctr"/>
                </a:tc>
                <a:tc>
                  <a:txBody>
                    <a:bodyPr/>
                    <a:lstStyle/>
                    <a:p>
                      <a:pPr algn="ctr"/>
                      <a:r>
                        <a:rPr lang="en-SG" dirty="0"/>
                        <a:t>3.65</a:t>
                      </a:r>
                    </a:p>
                  </a:txBody>
                  <a:tcPr anchor="ctr"/>
                </a:tc>
                <a:tc>
                  <a:txBody>
                    <a:bodyPr/>
                    <a:lstStyle/>
                    <a:p>
                      <a:pPr algn="ctr"/>
                      <a:r>
                        <a:rPr lang="en-SG" dirty="0"/>
                        <a:t>12.49</a:t>
                      </a:r>
                    </a:p>
                  </a:txBody>
                  <a:tcPr anchor="ctr"/>
                </a:tc>
                <a:tc>
                  <a:txBody>
                    <a:bodyPr/>
                    <a:lstStyle/>
                    <a:p>
                      <a:pPr algn="ctr"/>
                      <a:r>
                        <a:rPr lang="en-SG" dirty="0"/>
                        <a:t>12.46</a:t>
                      </a:r>
                    </a:p>
                  </a:txBody>
                  <a:tcPr anchor="ct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5000</a:t>
                      </a:r>
                      <a:endParaRPr lang="en-SG" dirty="0"/>
                    </a:p>
                  </a:txBody>
                  <a:tcPr anchor="ctr"/>
                </a:tc>
                <a:tc>
                  <a:txBody>
                    <a:bodyPr/>
                    <a:lstStyle/>
                    <a:p>
                      <a:pPr algn="ctr"/>
                      <a:r>
                        <a:rPr lang="en-SG" dirty="0"/>
                        <a:t>3.65</a:t>
                      </a:r>
                    </a:p>
                  </a:txBody>
                  <a:tcPr anchor="ctr"/>
                </a:tc>
                <a:tc>
                  <a:txBody>
                    <a:bodyPr/>
                    <a:lstStyle/>
                    <a:p>
                      <a:pPr algn="ctr"/>
                      <a:r>
                        <a:rPr lang="en-SG" dirty="0"/>
                        <a:t>12.49</a:t>
                      </a:r>
                    </a:p>
                  </a:txBody>
                  <a:tcPr anchor="ctr"/>
                </a:tc>
                <a:tc>
                  <a:txBody>
                    <a:bodyPr/>
                    <a:lstStyle/>
                    <a:p>
                      <a:pPr algn="ctr"/>
                      <a:r>
                        <a:rPr lang="en-SG" dirty="0"/>
                        <a:t>12.53</a:t>
                      </a:r>
                    </a:p>
                  </a:txBody>
                  <a:tcPr anchor="ctr"/>
                </a:tc>
                <a:extLst>
                  <a:ext uri="{0D108BD9-81ED-4DB2-BD59-A6C34878D82A}">
                    <a16:rowId xmlns:a16="http://schemas.microsoft.com/office/drawing/2014/main" val="1461198712"/>
                  </a:ext>
                </a:extLst>
              </a:tr>
              <a:tr h="370840">
                <a:tc>
                  <a:txBody>
                    <a:bodyPr/>
                    <a:lstStyle/>
                    <a:p>
                      <a:pPr algn="ctr"/>
                      <a:r>
                        <a:rPr lang="en-US" dirty="0"/>
                        <a:t>3</a:t>
                      </a:r>
                      <a:endParaRPr lang="en-SG" dirty="0"/>
                    </a:p>
                  </a:txBody>
                  <a:tcPr anchor="ctr"/>
                </a:tc>
                <a:tc>
                  <a:txBody>
                    <a:bodyPr/>
                    <a:lstStyle/>
                    <a:p>
                      <a:pPr algn="ctr"/>
                      <a:r>
                        <a:rPr lang="en-US" dirty="0"/>
                        <a:t>6000</a:t>
                      </a:r>
                      <a:endParaRPr lang="en-SG" dirty="0"/>
                    </a:p>
                  </a:txBody>
                  <a:tcPr anchor="ctr"/>
                </a:tc>
                <a:tc>
                  <a:txBody>
                    <a:bodyPr/>
                    <a:lstStyle/>
                    <a:p>
                      <a:pPr algn="ctr"/>
                      <a:r>
                        <a:rPr lang="en-SG" dirty="0"/>
                        <a:t>3.69</a:t>
                      </a:r>
                    </a:p>
                  </a:txBody>
                  <a:tcPr anchor="ctr"/>
                </a:tc>
                <a:tc>
                  <a:txBody>
                    <a:bodyPr/>
                    <a:lstStyle/>
                    <a:p>
                      <a:pPr algn="ctr"/>
                      <a:r>
                        <a:rPr lang="en-SG" dirty="0"/>
                        <a:t>12.46</a:t>
                      </a:r>
                    </a:p>
                  </a:txBody>
                  <a:tcPr anchor="ctr"/>
                </a:tc>
                <a:tc>
                  <a:txBody>
                    <a:bodyPr/>
                    <a:lstStyle/>
                    <a:p>
                      <a:pPr algn="ctr"/>
                      <a:r>
                        <a:rPr lang="en-SG" dirty="0"/>
                        <a:t>12.56</a:t>
                      </a:r>
                    </a:p>
                  </a:txBody>
                  <a:tcPr anchor="ctr"/>
                </a:tc>
                <a:extLst>
                  <a:ext uri="{0D108BD9-81ED-4DB2-BD59-A6C34878D82A}">
                    <a16:rowId xmlns:a16="http://schemas.microsoft.com/office/drawing/2014/main" val="17998774"/>
                  </a:ext>
                </a:extLst>
              </a:tr>
            </a:tbl>
          </a:graphicData>
        </a:graphic>
      </p:graphicFrame>
      <p:sp>
        <p:nvSpPr>
          <p:cNvPr id="5" name="TextBox 4">
            <a:extLst>
              <a:ext uri="{FF2B5EF4-FFF2-40B4-BE49-F238E27FC236}">
                <a16:creationId xmlns:a16="http://schemas.microsoft.com/office/drawing/2014/main" id="{EEA0E95C-953C-402B-977E-ED57E9226799}"/>
              </a:ext>
            </a:extLst>
          </p:cNvPr>
          <p:cNvSpPr txBox="1"/>
          <p:nvPr/>
        </p:nvSpPr>
        <p:spPr>
          <a:xfrm>
            <a:off x="1229435" y="1381872"/>
            <a:ext cx="3916457" cy="369332"/>
          </a:xfrm>
          <a:prstGeom prst="rect">
            <a:avLst/>
          </a:prstGeom>
          <a:noFill/>
        </p:spPr>
        <p:txBody>
          <a:bodyPr wrap="none" rtlCol="0">
            <a:spAutoFit/>
          </a:bodyPr>
          <a:lstStyle/>
          <a:p>
            <a:r>
              <a:rPr lang="en-US" dirty="0"/>
              <a:t>Chemical precipitation with Ca(OH)2</a:t>
            </a:r>
            <a:endParaRPr lang="en-SG" dirty="0"/>
          </a:p>
        </p:txBody>
      </p:sp>
      <p:sp>
        <p:nvSpPr>
          <p:cNvPr id="10" name="TextBox 9">
            <a:extLst>
              <a:ext uri="{FF2B5EF4-FFF2-40B4-BE49-F238E27FC236}">
                <a16:creationId xmlns:a16="http://schemas.microsoft.com/office/drawing/2014/main" id="{2C4350C2-65BE-423A-8EA3-21ACFABBCB3C}"/>
              </a:ext>
            </a:extLst>
          </p:cNvPr>
          <p:cNvSpPr txBox="1"/>
          <p:nvPr/>
        </p:nvSpPr>
        <p:spPr>
          <a:xfrm>
            <a:off x="1229435" y="3881545"/>
            <a:ext cx="6062301" cy="369332"/>
          </a:xfrm>
          <a:prstGeom prst="rect">
            <a:avLst/>
          </a:prstGeom>
          <a:noFill/>
        </p:spPr>
        <p:txBody>
          <a:bodyPr wrap="none" rtlCol="0">
            <a:spAutoFit/>
          </a:bodyPr>
          <a:lstStyle/>
          <a:p>
            <a:r>
              <a:rPr lang="en-US" dirty="0"/>
              <a:t>Coagulation and flocculation with 1 mg/L anionic polymer </a:t>
            </a:r>
            <a:endParaRPr lang="en-SG" dirty="0"/>
          </a:p>
        </p:txBody>
      </p:sp>
      <p:graphicFrame>
        <p:nvGraphicFramePr>
          <p:cNvPr id="12" name="Table 4">
            <a:extLst>
              <a:ext uri="{FF2B5EF4-FFF2-40B4-BE49-F238E27FC236}">
                <a16:creationId xmlns:a16="http://schemas.microsoft.com/office/drawing/2014/main" id="{27B91631-FD32-4EA2-AEA3-2FB90F8FA04B}"/>
              </a:ext>
            </a:extLst>
          </p:cNvPr>
          <p:cNvGraphicFramePr>
            <a:graphicFrameLocks noGrp="1"/>
          </p:cNvGraphicFramePr>
          <p:nvPr>
            <p:extLst>
              <p:ext uri="{D42A27DB-BD31-4B8C-83A1-F6EECF244321}">
                <p14:modId xmlns:p14="http://schemas.microsoft.com/office/powerpoint/2010/main" val="526889309"/>
              </p:ext>
            </p:extLst>
          </p:nvPr>
        </p:nvGraphicFramePr>
        <p:xfrm>
          <a:off x="1229435" y="4291485"/>
          <a:ext cx="10454564" cy="2073023"/>
        </p:xfrm>
        <a:graphic>
          <a:graphicData uri="http://schemas.openxmlformats.org/drawingml/2006/table">
            <a:tbl>
              <a:tblPr firstRow="1" bandRow="1">
                <a:tableStyleId>{5C22544A-7EE6-4342-B048-85BDC9FD1C3A}</a:tableStyleId>
              </a:tblPr>
              <a:tblGrid>
                <a:gridCol w="1616600">
                  <a:extLst>
                    <a:ext uri="{9D8B030D-6E8A-4147-A177-3AD203B41FA5}">
                      <a16:colId xmlns:a16="http://schemas.microsoft.com/office/drawing/2014/main" val="2077118224"/>
                    </a:ext>
                  </a:extLst>
                </a:gridCol>
                <a:gridCol w="1616600">
                  <a:extLst>
                    <a:ext uri="{9D8B030D-6E8A-4147-A177-3AD203B41FA5}">
                      <a16:colId xmlns:a16="http://schemas.microsoft.com/office/drawing/2014/main" val="2680568580"/>
                    </a:ext>
                  </a:extLst>
                </a:gridCol>
                <a:gridCol w="1638961">
                  <a:extLst>
                    <a:ext uri="{9D8B030D-6E8A-4147-A177-3AD203B41FA5}">
                      <a16:colId xmlns:a16="http://schemas.microsoft.com/office/drawing/2014/main" val="1724298772"/>
                    </a:ext>
                  </a:extLst>
                </a:gridCol>
                <a:gridCol w="1748226">
                  <a:extLst>
                    <a:ext uri="{9D8B030D-6E8A-4147-A177-3AD203B41FA5}">
                      <a16:colId xmlns:a16="http://schemas.microsoft.com/office/drawing/2014/main" val="1522809040"/>
                    </a:ext>
                  </a:extLst>
                </a:gridCol>
                <a:gridCol w="1638961">
                  <a:extLst>
                    <a:ext uri="{9D8B030D-6E8A-4147-A177-3AD203B41FA5}">
                      <a16:colId xmlns:a16="http://schemas.microsoft.com/office/drawing/2014/main" val="1463155663"/>
                    </a:ext>
                  </a:extLst>
                </a:gridCol>
                <a:gridCol w="2195216">
                  <a:extLst>
                    <a:ext uri="{9D8B030D-6E8A-4147-A177-3AD203B41FA5}">
                      <a16:colId xmlns:a16="http://schemas.microsoft.com/office/drawing/2014/main" val="2841462320"/>
                    </a:ext>
                  </a:extLst>
                </a:gridCol>
              </a:tblGrid>
              <a:tr h="354525">
                <a:tc rowSpan="2">
                  <a:txBody>
                    <a:bodyPr/>
                    <a:lstStyle/>
                    <a:p>
                      <a:pPr algn="ctr"/>
                      <a:r>
                        <a:rPr lang="en-US" dirty="0"/>
                        <a:t>Jar </a:t>
                      </a:r>
                      <a:endParaRPr lang="en-SG" dirty="0"/>
                    </a:p>
                  </a:txBody>
                  <a:tcPr anchor="ctr"/>
                </a:tc>
                <a:tc rowSpan="2">
                  <a:txBody>
                    <a:bodyPr/>
                    <a:lstStyle/>
                    <a:p>
                      <a:pPr algn="ctr"/>
                      <a:r>
                        <a:rPr lang="en-US" dirty="0"/>
                        <a:t>Lime dosage (ppm)</a:t>
                      </a:r>
                      <a:endParaRPr lang="en-SG" dirty="0"/>
                    </a:p>
                  </a:txBody>
                  <a:tcPr anchor="ctr"/>
                </a:tc>
                <a:tc gridSpan="3">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tc rowSpan="2">
                  <a:txBody>
                    <a:bodyPr/>
                    <a:lstStyle/>
                    <a:p>
                      <a:pPr algn="ctr"/>
                      <a:r>
                        <a:rPr lang="en-US" dirty="0"/>
                        <a:t>Polymer used </a:t>
                      </a:r>
                      <a:endParaRPr lang="en-SG" dirty="0"/>
                    </a:p>
                  </a:txBody>
                  <a:tcPr anchor="ctr"/>
                </a:tc>
                <a:extLst>
                  <a:ext uri="{0D108BD9-81ED-4DB2-BD59-A6C34878D82A}">
                    <a16:rowId xmlns:a16="http://schemas.microsoft.com/office/drawing/2014/main" val="1368696735"/>
                  </a:ext>
                </a:extLst>
              </a:tr>
              <a:tr h="370840">
                <a:tc vMerge="1">
                  <a:txBody>
                    <a:bodyPr/>
                    <a:lstStyle/>
                    <a:p>
                      <a:endParaRPr lang="en-SG" dirty="0"/>
                    </a:p>
                  </a:txBody>
                  <a:tcPr/>
                </a:tc>
                <a:tc vMerge="1">
                  <a:txBody>
                    <a:bodyPr/>
                    <a:lstStyle/>
                    <a:p>
                      <a:endParaRPr lang="en-SG"/>
                    </a:p>
                  </a:txBody>
                  <a:tcPr/>
                </a:tc>
                <a:tc>
                  <a:txBody>
                    <a:bodyPr/>
                    <a:lstStyle/>
                    <a:p>
                      <a:pPr algn="ctr"/>
                      <a:r>
                        <a:rPr lang="en-US" dirty="0"/>
                        <a:t>t = 0 min</a:t>
                      </a:r>
                      <a:endParaRPr lang="en-SG" dirty="0"/>
                    </a:p>
                  </a:txBody>
                  <a:tcPr anchor="ctr"/>
                </a:tc>
                <a:tc>
                  <a:txBody>
                    <a:bodyPr/>
                    <a:lstStyle/>
                    <a:p>
                      <a:pPr algn="ctr"/>
                      <a:r>
                        <a:rPr lang="en-US" dirty="0"/>
                        <a:t>t = 15 min  </a:t>
                      </a:r>
                      <a:endParaRPr lang="en-SG" dirty="0"/>
                    </a:p>
                  </a:txBody>
                  <a:tcPr anchor="ctr"/>
                </a:tc>
                <a:tc>
                  <a:txBody>
                    <a:bodyPr/>
                    <a:lstStyle/>
                    <a:p>
                      <a:pPr algn="ctr"/>
                      <a:r>
                        <a:rPr lang="en-US" dirty="0"/>
                        <a:t>t = 30 min </a:t>
                      </a:r>
                      <a:endParaRPr lang="en-SG" dirty="0"/>
                    </a:p>
                  </a:txBody>
                  <a:tcPr anchor="ctr"/>
                </a:tc>
                <a:tc vMerge="1">
                  <a:txBody>
                    <a:bodyPr/>
                    <a:lstStyle/>
                    <a:p>
                      <a:pPr algn="ctr"/>
                      <a:endParaRPr lang="en-SG" dirty="0"/>
                    </a:p>
                  </a:txBody>
                  <a:tcPr anchor="ctr"/>
                </a:tc>
                <a:extLst>
                  <a:ext uri="{0D108BD9-81ED-4DB2-BD59-A6C34878D82A}">
                    <a16:rowId xmlns:a16="http://schemas.microsoft.com/office/drawing/2014/main" val="1728254030"/>
                  </a:ext>
                </a:extLst>
              </a:tr>
              <a:tr h="370840">
                <a:tc>
                  <a:txBody>
                    <a:bodyPr/>
                    <a:lstStyle/>
                    <a:p>
                      <a:pPr algn="ctr"/>
                      <a:r>
                        <a:rPr lang="en-US" dirty="0"/>
                        <a:t>1</a:t>
                      </a:r>
                      <a:endParaRPr lang="en-SG" dirty="0"/>
                    </a:p>
                  </a:txBody>
                  <a:tcPr anchor="ctr"/>
                </a:tc>
                <a:tc>
                  <a:txBody>
                    <a:bodyPr/>
                    <a:lstStyle/>
                    <a:p>
                      <a:pPr algn="ctr"/>
                      <a:r>
                        <a:rPr lang="en-US" dirty="0"/>
                        <a:t>4000</a:t>
                      </a:r>
                      <a:endParaRPr lang="en-SG" dirty="0"/>
                    </a:p>
                  </a:txBody>
                  <a:tcPr anchor="ctr"/>
                </a:tc>
                <a:tc>
                  <a:txBody>
                    <a:bodyPr/>
                    <a:lstStyle/>
                    <a:p>
                      <a:pPr algn="ctr"/>
                      <a:r>
                        <a:rPr lang="en-SG" dirty="0"/>
                        <a:t>12.46</a:t>
                      </a:r>
                    </a:p>
                  </a:txBody>
                  <a:tcPr anchor="ctr"/>
                </a:tc>
                <a:tc>
                  <a:txBody>
                    <a:bodyPr/>
                    <a:lstStyle/>
                    <a:p>
                      <a:pPr algn="ctr"/>
                      <a:r>
                        <a:rPr lang="en-SG" dirty="0"/>
                        <a:t>12.48</a:t>
                      </a:r>
                    </a:p>
                  </a:txBody>
                  <a:tcPr anchor="ctr"/>
                </a:tc>
                <a:tc>
                  <a:txBody>
                    <a:bodyPr/>
                    <a:lstStyle/>
                    <a:p>
                      <a:pPr algn="ctr"/>
                      <a:r>
                        <a:rPr lang="en-SG" dirty="0"/>
                        <a:t>12.49</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5000</a:t>
                      </a:r>
                      <a:endParaRPr lang="en-SG" dirty="0"/>
                    </a:p>
                  </a:txBody>
                  <a:tcPr anchor="ctr"/>
                </a:tc>
                <a:tc>
                  <a:txBody>
                    <a:bodyPr/>
                    <a:lstStyle/>
                    <a:p>
                      <a:pPr algn="ctr"/>
                      <a:r>
                        <a:rPr lang="en-SG" dirty="0"/>
                        <a:t>12.53</a:t>
                      </a:r>
                    </a:p>
                  </a:txBody>
                  <a:tcPr anchor="ctr"/>
                </a:tc>
                <a:tc>
                  <a:txBody>
                    <a:bodyPr/>
                    <a:lstStyle/>
                    <a:p>
                      <a:pPr algn="ctr"/>
                      <a:r>
                        <a:rPr lang="en-SG" dirty="0"/>
                        <a:t>12.49</a:t>
                      </a:r>
                    </a:p>
                  </a:txBody>
                  <a:tcPr anchor="ctr"/>
                </a:tc>
                <a:tc>
                  <a:txBody>
                    <a:bodyPr/>
                    <a:lstStyle/>
                    <a:p>
                      <a:pPr algn="ctr"/>
                      <a:r>
                        <a:rPr lang="en-SG" dirty="0"/>
                        <a:t>12.44</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461198712"/>
                  </a:ext>
                </a:extLst>
              </a:tr>
              <a:tr h="370840">
                <a:tc>
                  <a:txBody>
                    <a:bodyPr/>
                    <a:lstStyle/>
                    <a:p>
                      <a:pPr algn="ctr"/>
                      <a:r>
                        <a:rPr lang="en-US" dirty="0"/>
                        <a:t>3</a:t>
                      </a:r>
                      <a:endParaRPr lang="en-SG" dirty="0"/>
                    </a:p>
                  </a:txBody>
                  <a:tcPr anchor="ctr"/>
                </a:tc>
                <a:tc>
                  <a:txBody>
                    <a:bodyPr/>
                    <a:lstStyle/>
                    <a:p>
                      <a:pPr algn="ctr"/>
                      <a:r>
                        <a:rPr lang="en-US" dirty="0"/>
                        <a:t>6000</a:t>
                      </a:r>
                      <a:endParaRPr lang="en-SG" dirty="0"/>
                    </a:p>
                  </a:txBody>
                  <a:tcPr anchor="ctr"/>
                </a:tc>
                <a:tc>
                  <a:txBody>
                    <a:bodyPr/>
                    <a:lstStyle/>
                    <a:p>
                      <a:pPr algn="ctr"/>
                      <a:r>
                        <a:rPr lang="en-SG" dirty="0"/>
                        <a:t>12.56</a:t>
                      </a:r>
                    </a:p>
                  </a:txBody>
                  <a:tcPr anchor="ctr"/>
                </a:tc>
                <a:tc>
                  <a:txBody>
                    <a:bodyPr/>
                    <a:lstStyle/>
                    <a:p>
                      <a:pPr algn="ctr"/>
                      <a:r>
                        <a:rPr lang="en-SG" dirty="0"/>
                        <a:t>12.52</a:t>
                      </a:r>
                    </a:p>
                  </a:txBody>
                  <a:tcPr anchor="ctr"/>
                </a:tc>
                <a:tc>
                  <a:txBody>
                    <a:bodyPr/>
                    <a:lstStyle/>
                    <a:p>
                      <a:pPr algn="ctr"/>
                      <a:r>
                        <a:rPr lang="en-SG" dirty="0"/>
                        <a:t>12.44</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7998774"/>
                  </a:ext>
                </a:extLst>
              </a:tr>
            </a:tbl>
          </a:graphicData>
        </a:graphic>
      </p:graphicFrame>
      <p:sp>
        <p:nvSpPr>
          <p:cNvPr id="9" name="Title 1">
            <a:extLst>
              <a:ext uri="{FF2B5EF4-FFF2-40B4-BE49-F238E27FC236}">
                <a16:creationId xmlns:a16="http://schemas.microsoft.com/office/drawing/2014/main" id="{570FB024-D4E4-A9F5-5F5F-D0AE500B41CC}"/>
              </a:ext>
            </a:extLst>
          </p:cNvPr>
          <p:cNvSpPr>
            <a:spLocks noGrp="1"/>
          </p:cNvSpPr>
          <p:nvPr>
            <p:ph type="title"/>
          </p:nvPr>
        </p:nvSpPr>
        <p:spPr>
          <a:xfrm>
            <a:off x="1229435" y="240555"/>
            <a:ext cx="8035600" cy="1084000"/>
          </a:xfrm>
        </p:spPr>
        <p:txBody>
          <a:bodyPr/>
          <a:lstStyle/>
          <a:p>
            <a:r>
              <a:rPr lang="en-SG" dirty="0"/>
              <a:t>Treatment 1: Jar testing of HFW pump discharge with Lime</a:t>
            </a:r>
          </a:p>
        </p:txBody>
      </p:sp>
    </p:spTree>
    <p:extLst>
      <p:ext uri="{BB962C8B-B14F-4D97-AF65-F5344CB8AC3E}">
        <p14:creationId xmlns:p14="http://schemas.microsoft.com/office/powerpoint/2010/main" val="3289260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B7819F6-0AC4-4CF0-0366-C51823E4AE1F}"/>
              </a:ext>
            </a:extLst>
          </p:cNvPr>
          <p:cNvSpPr>
            <a:spLocks noGrp="1"/>
          </p:cNvSpPr>
          <p:nvPr>
            <p:ph type="sldNum" idx="12"/>
          </p:nvPr>
        </p:nvSpPr>
        <p:spPr/>
        <p:txBody>
          <a:bodyPr/>
          <a:lstStyle/>
          <a:p>
            <a:fld id="{00000000-1234-1234-1234-123412341234}" type="slidenum">
              <a:rPr lang="en" smtClean="0"/>
              <a:pPr/>
              <a:t>5</a:t>
            </a:fld>
            <a:endParaRPr lang="en"/>
          </a:p>
        </p:txBody>
      </p:sp>
      <p:graphicFrame>
        <p:nvGraphicFramePr>
          <p:cNvPr id="4" name="Table 3">
            <a:extLst>
              <a:ext uri="{FF2B5EF4-FFF2-40B4-BE49-F238E27FC236}">
                <a16:creationId xmlns:a16="http://schemas.microsoft.com/office/drawing/2014/main" id="{3339D8D1-9364-FD6D-ECE9-DD3CA93063C6}"/>
              </a:ext>
            </a:extLst>
          </p:cNvPr>
          <p:cNvGraphicFramePr>
            <a:graphicFrameLocks noGrp="1"/>
          </p:cNvGraphicFramePr>
          <p:nvPr>
            <p:extLst>
              <p:ext uri="{D42A27DB-BD31-4B8C-83A1-F6EECF244321}">
                <p14:modId xmlns:p14="http://schemas.microsoft.com/office/powerpoint/2010/main" val="3311640235"/>
              </p:ext>
            </p:extLst>
          </p:nvPr>
        </p:nvGraphicFramePr>
        <p:xfrm>
          <a:off x="608100" y="1151304"/>
          <a:ext cx="11091333" cy="5347608"/>
        </p:xfrm>
        <a:graphic>
          <a:graphicData uri="http://schemas.openxmlformats.org/drawingml/2006/table">
            <a:tbl>
              <a:tblPr firstRow="1" firstCol="1" bandRow="1">
                <a:tableStyleId>{5C22544A-7EE6-4342-B048-85BDC9FD1C3A}</a:tableStyleId>
              </a:tblPr>
              <a:tblGrid>
                <a:gridCol w="1346963">
                  <a:extLst>
                    <a:ext uri="{9D8B030D-6E8A-4147-A177-3AD203B41FA5}">
                      <a16:colId xmlns:a16="http://schemas.microsoft.com/office/drawing/2014/main" val="5505462"/>
                    </a:ext>
                  </a:extLst>
                </a:gridCol>
                <a:gridCol w="2808349">
                  <a:extLst>
                    <a:ext uri="{9D8B030D-6E8A-4147-A177-3AD203B41FA5}">
                      <a16:colId xmlns:a16="http://schemas.microsoft.com/office/drawing/2014/main" val="3452429696"/>
                    </a:ext>
                  </a:extLst>
                </a:gridCol>
                <a:gridCol w="2312007">
                  <a:extLst>
                    <a:ext uri="{9D8B030D-6E8A-4147-A177-3AD203B41FA5}">
                      <a16:colId xmlns:a16="http://schemas.microsoft.com/office/drawing/2014/main" val="3181785919"/>
                    </a:ext>
                  </a:extLst>
                </a:gridCol>
                <a:gridCol w="2312007">
                  <a:extLst>
                    <a:ext uri="{9D8B030D-6E8A-4147-A177-3AD203B41FA5}">
                      <a16:colId xmlns:a16="http://schemas.microsoft.com/office/drawing/2014/main" val="1761706198"/>
                    </a:ext>
                  </a:extLst>
                </a:gridCol>
                <a:gridCol w="2312007">
                  <a:extLst>
                    <a:ext uri="{9D8B030D-6E8A-4147-A177-3AD203B41FA5}">
                      <a16:colId xmlns:a16="http://schemas.microsoft.com/office/drawing/2014/main" val="297515803"/>
                    </a:ext>
                  </a:extLst>
                </a:gridCol>
              </a:tblGrid>
              <a:tr h="551642">
                <a:tc>
                  <a:txBody>
                    <a:bodyPr/>
                    <a:lstStyle/>
                    <a:p>
                      <a:pPr marL="0" marR="0" algn="ctr">
                        <a:spcBef>
                          <a:spcPts val="0"/>
                        </a:spcBef>
                        <a:spcAft>
                          <a:spcPts val="0"/>
                        </a:spcAft>
                      </a:pPr>
                      <a:r>
                        <a:rPr lang="en-US" sz="1800" b="1" i="0" u="none" strike="noStrike" cap="none" dirty="0">
                          <a:solidFill>
                            <a:schemeClr val="lt1"/>
                          </a:solidFill>
                          <a:effectLst/>
                          <a:latin typeface="+mj-lt"/>
                          <a:ea typeface="+mn-ea"/>
                          <a:cs typeface="+mn-cs"/>
                          <a:sym typeface="Arial"/>
                        </a:rPr>
                        <a:t>Elements</a:t>
                      </a:r>
                      <a:endParaRPr lang="en-SG" sz="18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Concentration, in-house measurement (ppm)</a:t>
                      </a:r>
                      <a:endParaRPr lang="en-SG"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Supernatant quality</a:t>
                      </a:r>
                      <a:r>
                        <a:rPr lang="en-SG" sz="1800" b="1" dirty="0">
                          <a:effectLst/>
                          <a:latin typeface="+mj-lt"/>
                          <a:ea typeface="Calibri" panose="020F0502020204030204" pitchFamily="34" charset="0"/>
                          <a:cs typeface="Calibri Light" panose="020F0302020204030204" pitchFamily="34" charset="0"/>
                        </a:rPr>
                        <a:t> for Jar 1</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2</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3</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extLst>
                  <a:ext uri="{0D108BD9-81ED-4DB2-BD59-A6C34878D82A}">
                    <a16:rowId xmlns:a16="http://schemas.microsoft.com/office/drawing/2014/main" val="250971651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pH</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3.42</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12.49</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12.44</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12.44</a:t>
                      </a:r>
                    </a:p>
                  </a:txBody>
                  <a:tcPr marL="6350" marR="6350" marT="6350" marB="0" anchor="ctr"/>
                </a:tc>
                <a:extLst>
                  <a:ext uri="{0D108BD9-81ED-4DB2-BD59-A6C34878D82A}">
                    <a16:rowId xmlns:a16="http://schemas.microsoft.com/office/drawing/2014/main" val="952073346"/>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Turbidity</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154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13.1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13.5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15.8 NTU</a:t>
                      </a:r>
                    </a:p>
                  </a:txBody>
                  <a:tcPr marL="6350" marR="6350" marT="6350" marB="0" anchor="ctr"/>
                </a:tc>
                <a:extLst>
                  <a:ext uri="{0D108BD9-81ED-4DB2-BD59-A6C34878D82A}">
                    <a16:rowId xmlns:a16="http://schemas.microsoft.com/office/drawing/2014/main" val="1306729716"/>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F</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455.8</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8.98</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8.68</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8.55</a:t>
                      </a:r>
                    </a:p>
                  </a:txBody>
                  <a:tcPr marL="0" marR="0" marT="0" marB="0" anchor="b"/>
                </a:tc>
                <a:extLst>
                  <a:ext uri="{0D108BD9-81ED-4DB2-BD59-A6C34878D82A}">
                    <a16:rowId xmlns:a16="http://schemas.microsoft.com/office/drawing/2014/main" val="3196572377"/>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Cl</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251.3</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46.6</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46.5</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46.4</a:t>
                      </a:r>
                    </a:p>
                  </a:txBody>
                  <a:tcPr marL="0" marR="0" marT="0" marB="0" anchor="b"/>
                </a:tc>
                <a:extLst>
                  <a:ext uri="{0D108BD9-81ED-4DB2-BD59-A6C34878D82A}">
                    <a16:rowId xmlns:a16="http://schemas.microsoft.com/office/drawing/2014/main" val="181527881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SO4</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30.6</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7.37</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8.09</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9.36</a:t>
                      </a:r>
                    </a:p>
                  </a:txBody>
                  <a:tcPr marL="0" marR="0" marT="0" marB="0" anchor="b"/>
                </a:tc>
                <a:extLst>
                  <a:ext uri="{0D108BD9-81ED-4DB2-BD59-A6C34878D82A}">
                    <a16:rowId xmlns:a16="http://schemas.microsoft.com/office/drawing/2014/main" val="309274540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NO3</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61.6</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58.2</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58.1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58.8</a:t>
                      </a:r>
                    </a:p>
                  </a:txBody>
                  <a:tcPr marL="0" marR="0" marT="0" marB="0" anchor="b"/>
                </a:tc>
                <a:extLst>
                  <a:ext uri="{0D108BD9-81ED-4DB2-BD59-A6C34878D82A}">
                    <a16:rowId xmlns:a16="http://schemas.microsoft.com/office/drawing/2014/main" val="183509606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Al</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10.9</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&lt;0.1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0" marR="0" marT="0" marB="0" anchor="b"/>
                </a:tc>
                <a:extLst>
                  <a:ext uri="{0D108BD9-81ED-4DB2-BD59-A6C34878D82A}">
                    <a16:rowId xmlns:a16="http://schemas.microsoft.com/office/drawing/2014/main" val="61183487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Ba</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0.118</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0.128</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0.13</a:t>
                      </a:r>
                    </a:p>
                  </a:txBody>
                  <a:tcPr marL="0" marR="0" marT="0" marB="0" anchor="b"/>
                </a:tc>
                <a:extLst>
                  <a:ext uri="{0D108BD9-81ED-4DB2-BD59-A6C34878D82A}">
                    <a16:rowId xmlns:a16="http://schemas.microsoft.com/office/drawing/2014/main" val="1123070235"/>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B</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0.778</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1.53</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1.55</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1.60</a:t>
                      </a:r>
                    </a:p>
                  </a:txBody>
                  <a:tcPr marL="0" marR="0" marT="0" marB="0" anchor="b"/>
                </a:tc>
                <a:extLst>
                  <a:ext uri="{0D108BD9-81ED-4DB2-BD59-A6C34878D82A}">
                    <a16:rowId xmlns:a16="http://schemas.microsoft.com/office/drawing/2014/main" val="3491345651"/>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Ca</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4.09</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711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756</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757</a:t>
                      </a:r>
                    </a:p>
                  </a:txBody>
                  <a:tcPr marL="0" marR="0" marT="0" marB="0" anchor="b"/>
                </a:tc>
                <a:extLst>
                  <a:ext uri="{0D108BD9-81ED-4DB2-BD59-A6C34878D82A}">
                    <a16:rowId xmlns:a16="http://schemas.microsoft.com/office/drawing/2014/main" val="1659462887"/>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Fe</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0.129</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&lt;0.1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&lt;0.1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0" marR="0" marT="0" marB="0" anchor="b"/>
                </a:tc>
                <a:extLst>
                  <a:ext uri="{0D108BD9-81ED-4DB2-BD59-A6C34878D82A}">
                    <a16:rowId xmlns:a16="http://schemas.microsoft.com/office/drawing/2014/main" val="1093751694"/>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Mg</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0.688</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&lt;0.1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&lt;0.1</a:t>
                      </a:r>
                    </a:p>
                  </a:txBody>
                  <a:tcPr marL="0" marR="0" marT="0" marB="0" anchor="b"/>
                </a:tc>
                <a:extLst>
                  <a:ext uri="{0D108BD9-81ED-4DB2-BD59-A6C34878D82A}">
                    <a16:rowId xmlns:a16="http://schemas.microsoft.com/office/drawing/2014/main" val="920681658"/>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Ni</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0.52</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&lt;0.1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0" marR="0" marT="0" marB="0" anchor="b"/>
                </a:tc>
                <a:extLst>
                  <a:ext uri="{0D108BD9-81ED-4DB2-BD59-A6C34878D82A}">
                    <a16:rowId xmlns:a16="http://schemas.microsoft.com/office/drawing/2014/main" val="133486659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K</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12.7</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13.1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13.5</a:t>
                      </a:r>
                    </a:p>
                  </a:txBody>
                  <a:tcPr marL="0" marR="0" marT="0" marB="0" anchor="b"/>
                </a:tc>
                <a:extLst>
                  <a:ext uri="{0D108BD9-81ED-4DB2-BD59-A6C34878D82A}">
                    <a16:rowId xmlns:a16="http://schemas.microsoft.com/office/drawing/2014/main" val="353634100"/>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SiO2</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55</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0.227</a:t>
                      </a:r>
                    </a:p>
                  </a:txBody>
                  <a:tcPr marL="0" marR="0" marT="0" marB="0" anchor="b"/>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0.227</a:t>
                      </a:r>
                    </a:p>
                  </a:txBody>
                  <a:tcPr marL="0" marR="0" marT="0" marB="0" anchor="b"/>
                </a:tc>
                <a:extLst>
                  <a:ext uri="{0D108BD9-81ED-4DB2-BD59-A6C34878D82A}">
                    <a16:rowId xmlns:a16="http://schemas.microsoft.com/office/drawing/2014/main" val="2307281695"/>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Na</a:t>
                      </a:r>
                    </a:p>
                  </a:txBody>
                  <a:tcPr marL="28308" marR="28308" marT="0" marB="0" anchor="ctr"/>
                </a:tc>
                <a:tc>
                  <a:txBody>
                    <a:bodyPr/>
                    <a:lstStyle/>
                    <a:p>
                      <a:pPr algn="ctr" fontAlgn="b"/>
                      <a:r>
                        <a:rPr lang="en-SG" sz="1800" b="0" i="0" u="none" strike="noStrike" dirty="0">
                          <a:solidFill>
                            <a:srgbClr val="000000"/>
                          </a:solidFill>
                          <a:effectLst/>
                          <a:latin typeface="+mj-lt"/>
                        </a:rPr>
                        <a:t>308</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334</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358</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344</a:t>
                      </a:r>
                    </a:p>
                  </a:txBody>
                  <a:tcPr marL="0" marR="0" marT="0" marB="0" anchor="b"/>
                </a:tc>
                <a:extLst>
                  <a:ext uri="{0D108BD9-81ED-4DB2-BD59-A6C34878D82A}">
                    <a16:rowId xmlns:a16="http://schemas.microsoft.com/office/drawing/2014/main" val="3841781970"/>
                  </a:ext>
                </a:extLst>
              </a:tr>
              <a:tr h="15788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Sr</a:t>
                      </a:r>
                    </a:p>
                  </a:txBody>
                  <a:tcPr marL="28308" marR="28308" marT="0" marB="0" anchor="ctr"/>
                </a:tc>
                <a:tc>
                  <a:txBody>
                    <a:bodyPr/>
                    <a:lstStyle/>
                    <a:p>
                      <a:pPr algn="ctr" fontAlgn="b"/>
                      <a:r>
                        <a:rPr lang="en-SG" sz="1800" b="0" i="0" u="none" strike="noStrike" dirty="0">
                          <a:solidFill>
                            <a:srgbClr val="000000"/>
                          </a:solidFill>
                          <a:effectLst/>
                          <a:latin typeface="+mj-lt"/>
                        </a:rPr>
                        <a:t>&lt;0.1</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0.445</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0.509</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0.551</a:t>
                      </a:r>
                    </a:p>
                  </a:txBody>
                  <a:tcPr marL="0" marR="0" marT="0" marB="0" anchor="b"/>
                </a:tc>
                <a:extLst>
                  <a:ext uri="{0D108BD9-81ED-4DB2-BD59-A6C34878D82A}">
                    <a16:rowId xmlns:a16="http://schemas.microsoft.com/office/drawing/2014/main" val="4011902473"/>
                  </a:ext>
                </a:extLst>
              </a:tr>
            </a:tbl>
          </a:graphicData>
        </a:graphic>
      </p:graphicFrame>
      <p:sp>
        <p:nvSpPr>
          <p:cNvPr id="7" name="Title 1">
            <a:extLst>
              <a:ext uri="{FF2B5EF4-FFF2-40B4-BE49-F238E27FC236}">
                <a16:creationId xmlns:a16="http://schemas.microsoft.com/office/drawing/2014/main" id="{4DF8010C-65F8-95D7-9BA0-C432DBABC121}"/>
              </a:ext>
            </a:extLst>
          </p:cNvPr>
          <p:cNvSpPr>
            <a:spLocks noGrp="1"/>
          </p:cNvSpPr>
          <p:nvPr>
            <p:ph type="title"/>
          </p:nvPr>
        </p:nvSpPr>
        <p:spPr>
          <a:xfrm>
            <a:off x="1229435" y="240555"/>
            <a:ext cx="8035600" cy="1084000"/>
          </a:xfrm>
        </p:spPr>
        <p:txBody>
          <a:bodyPr/>
          <a:lstStyle/>
          <a:p>
            <a:r>
              <a:rPr lang="en-SG" dirty="0"/>
              <a:t>Treatment 1: Jar testing of HFW pump discharge with Lime</a:t>
            </a:r>
          </a:p>
        </p:txBody>
      </p:sp>
    </p:spTree>
    <p:extLst>
      <p:ext uri="{BB962C8B-B14F-4D97-AF65-F5344CB8AC3E}">
        <p14:creationId xmlns:p14="http://schemas.microsoft.com/office/powerpoint/2010/main" val="310193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86BF336-41E1-30DF-6CBB-BD5B6F5FED5B}"/>
              </a:ext>
            </a:extLst>
          </p:cNvPr>
          <p:cNvSpPr>
            <a:spLocks noGrp="1"/>
          </p:cNvSpPr>
          <p:nvPr>
            <p:ph type="sldNum" idx="12"/>
          </p:nvPr>
        </p:nvSpPr>
        <p:spPr/>
        <p:txBody>
          <a:bodyPr/>
          <a:lstStyle/>
          <a:p>
            <a:fld id="{00000000-1234-1234-1234-123412341234}" type="slidenum">
              <a:rPr lang="en" smtClean="0"/>
              <a:pPr/>
              <a:t>6</a:t>
            </a:fld>
            <a:endParaRPr lang="en"/>
          </a:p>
        </p:txBody>
      </p:sp>
      <p:graphicFrame>
        <p:nvGraphicFramePr>
          <p:cNvPr id="4" name="Table 4">
            <a:extLst>
              <a:ext uri="{FF2B5EF4-FFF2-40B4-BE49-F238E27FC236}">
                <a16:creationId xmlns:a16="http://schemas.microsoft.com/office/drawing/2014/main" id="{A05EDA57-C495-5EE1-B5C8-9BE59706C28F}"/>
              </a:ext>
            </a:extLst>
          </p:cNvPr>
          <p:cNvGraphicFramePr>
            <a:graphicFrameLocks noGrp="1"/>
          </p:cNvGraphicFramePr>
          <p:nvPr>
            <p:extLst>
              <p:ext uri="{D42A27DB-BD31-4B8C-83A1-F6EECF244321}">
                <p14:modId xmlns:p14="http://schemas.microsoft.com/office/powerpoint/2010/main" val="3160870462"/>
              </p:ext>
            </p:extLst>
          </p:nvPr>
        </p:nvGraphicFramePr>
        <p:xfrm>
          <a:off x="1229434" y="1808522"/>
          <a:ext cx="8549565" cy="2073023"/>
        </p:xfrm>
        <a:graphic>
          <a:graphicData uri="http://schemas.openxmlformats.org/drawingml/2006/table">
            <a:tbl>
              <a:tblPr firstRow="1" bandRow="1">
                <a:tableStyleId>{5C22544A-7EE6-4342-B048-85BDC9FD1C3A}</a:tableStyleId>
              </a:tblPr>
              <a:tblGrid>
                <a:gridCol w="1709913">
                  <a:extLst>
                    <a:ext uri="{9D8B030D-6E8A-4147-A177-3AD203B41FA5}">
                      <a16:colId xmlns:a16="http://schemas.microsoft.com/office/drawing/2014/main" val="2077118224"/>
                    </a:ext>
                  </a:extLst>
                </a:gridCol>
                <a:gridCol w="1709913">
                  <a:extLst>
                    <a:ext uri="{9D8B030D-6E8A-4147-A177-3AD203B41FA5}">
                      <a16:colId xmlns:a16="http://schemas.microsoft.com/office/drawing/2014/main" val="1336480031"/>
                    </a:ext>
                  </a:extLst>
                </a:gridCol>
                <a:gridCol w="1709913">
                  <a:extLst>
                    <a:ext uri="{9D8B030D-6E8A-4147-A177-3AD203B41FA5}">
                      <a16:colId xmlns:a16="http://schemas.microsoft.com/office/drawing/2014/main" val="1517782163"/>
                    </a:ext>
                  </a:extLst>
                </a:gridCol>
                <a:gridCol w="1709913">
                  <a:extLst>
                    <a:ext uri="{9D8B030D-6E8A-4147-A177-3AD203B41FA5}">
                      <a16:colId xmlns:a16="http://schemas.microsoft.com/office/drawing/2014/main" val="713360579"/>
                    </a:ext>
                  </a:extLst>
                </a:gridCol>
                <a:gridCol w="1709913">
                  <a:extLst>
                    <a:ext uri="{9D8B030D-6E8A-4147-A177-3AD203B41FA5}">
                      <a16:colId xmlns:a16="http://schemas.microsoft.com/office/drawing/2014/main" val="1536243852"/>
                    </a:ext>
                  </a:extLst>
                </a:gridCol>
              </a:tblGrid>
              <a:tr h="725365">
                <a:tc>
                  <a:txBody>
                    <a:bodyPr/>
                    <a:lstStyle/>
                    <a:p>
                      <a:pPr algn="ctr"/>
                      <a:r>
                        <a:rPr lang="en-US" dirty="0"/>
                        <a:t>Jar </a:t>
                      </a:r>
                      <a:endParaRPr lang="en-SG" dirty="0"/>
                    </a:p>
                  </a:txBody>
                  <a:tcPr anchor="ctr"/>
                </a:tc>
                <a:tc>
                  <a:txBody>
                    <a:bodyPr/>
                    <a:lstStyle/>
                    <a:p>
                      <a:pPr algn="ctr"/>
                      <a:r>
                        <a:rPr lang="en-US" dirty="0"/>
                        <a:t>Lime dosage (ppm)</a:t>
                      </a:r>
                      <a:endParaRPr lang="en-SG" dirty="0"/>
                    </a:p>
                  </a:txBody>
                  <a:tcPr anchor="ctr"/>
                </a:tc>
                <a:tc>
                  <a:txBody>
                    <a:bodyPr/>
                    <a:lstStyle/>
                    <a:p>
                      <a:pPr algn="ctr"/>
                      <a:r>
                        <a:rPr lang="en-SG" dirty="0"/>
                        <a:t>Weight of Wet Sludge (g)</a:t>
                      </a:r>
                    </a:p>
                  </a:txBody>
                  <a:tcPr anchor="ctr"/>
                </a:tc>
                <a:tc>
                  <a:txBody>
                    <a:bodyPr/>
                    <a:lstStyle/>
                    <a:p>
                      <a:pPr algn="ctr"/>
                      <a:r>
                        <a:rPr lang="en-SG" dirty="0"/>
                        <a:t>Weight of Dry Sludge (g)</a:t>
                      </a:r>
                    </a:p>
                  </a:txBody>
                  <a:tcPr anchor="ctr"/>
                </a:tc>
                <a:tc>
                  <a:txBody>
                    <a:bodyPr/>
                    <a:lstStyle/>
                    <a:p>
                      <a:pPr algn="ctr"/>
                      <a:r>
                        <a:rPr lang="en-SG" dirty="0"/>
                        <a:t>Moisture Content of Wet Sludge</a:t>
                      </a:r>
                    </a:p>
                  </a:txBody>
                  <a:tcPr anchor="ctr"/>
                </a:tc>
                <a:extLst>
                  <a:ext uri="{0D108BD9-81ED-4DB2-BD59-A6C34878D82A}">
                    <a16:rowId xmlns:a16="http://schemas.microsoft.com/office/drawing/2014/main" val="1368696735"/>
                  </a:ext>
                </a:extLst>
              </a:tr>
              <a:tr h="370840">
                <a:tc>
                  <a:txBody>
                    <a:bodyPr/>
                    <a:lstStyle/>
                    <a:p>
                      <a:pPr algn="ctr"/>
                      <a:r>
                        <a:rPr lang="en-US" dirty="0"/>
                        <a:t>1</a:t>
                      </a:r>
                      <a:endParaRPr lang="en-SG" dirty="0"/>
                    </a:p>
                  </a:txBody>
                  <a:tcPr anchor="ctr"/>
                </a:tc>
                <a:tc>
                  <a:txBody>
                    <a:bodyPr/>
                    <a:lstStyle/>
                    <a:p>
                      <a:pPr algn="ctr"/>
                      <a:r>
                        <a:rPr lang="en-US" dirty="0"/>
                        <a:t>4000</a:t>
                      </a:r>
                      <a:endParaRPr lang="en-SG" dirty="0"/>
                    </a:p>
                  </a:txBody>
                  <a:tcPr anchor="ctr"/>
                </a:tc>
                <a:tc>
                  <a:txBody>
                    <a:bodyPr/>
                    <a:lstStyle/>
                    <a:p>
                      <a:pPr algn="ctr"/>
                      <a:r>
                        <a:rPr lang="en-SG" dirty="0"/>
                        <a:t>10.627</a:t>
                      </a:r>
                    </a:p>
                  </a:txBody>
                  <a:tcPr anchor="ctr"/>
                </a:tc>
                <a:tc>
                  <a:txBody>
                    <a:bodyPr/>
                    <a:lstStyle/>
                    <a:p>
                      <a:pPr algn="ctr"/>
                      <a:r>
                        <a:rPr lang="en-SG" dirty="0"/>
                        <a:t>3.010</a:t>
                      </a:r>
                    </a:p>
                  </a:txBody>
                  <a:tcPr anchor="ctr"/>
                </a:tc>
                <a:tc>
                  <a:txBody>
                    <a:bodyPr/>
                    <a:lstStyle/>
                    <a:p>
                      <a:pPr algn="ctr"/>
                      <a:r>
                        <a:rPr lang="en-SG" dirty="0"/>
                        <a:t>71.7%</a:t>
                      </a:r>
                    </a:p>
                  </a:txBody>
                  <a:tcPr anchor="ct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5000</a:t>
                      </a:r>
                      <a:endParaRPr lang="en-SG" dirty="0"/>
                    </a:p>
                  </a:txBody>
                  <a:tcPr anchor="ctr"/>
                </a:tc>
                <a:tc>
                  <a:txBody>
                    <a:bodyPr/>
                    <a:lstStyle/>
                    <a:p>
                      <a:pPr algn="ctr"/>
                      <a:r>
                        <a:rPr lang="en-SG" dirty="0"/>
                        <a:t>12.742</a:t>
                      </a:r>
                    </a:p>
                  </a:txBody>
                  <a:tcPr anchor="ctr"/>
                </a:tc>
                <a:tc>
                  <a:txBody>
                    <a:bodyPr/>
                    <a:lstStyle/>
                    <a:p>
                      <a:pPr algn="ctr"/>
                      <a:r>
                        <a:rPr lang="en-SG" dirty="0"/>
                        <a:t>3.962</a:t>
                      </a:r>
                    </a:p>
                  </a:txBody>
                  <a:tcPr anchor="ctr"/>
                </a:tc>
                <a:tc>
                  <a:txBody>
                    <a:bodyPr/>
                    <a:lstStyle/>
                    <a:p>
                      <a:pPr algn="ctr"/>
                      <a:r>
                        <a:rPr lang="en-SG" dirty="0"/>
                        <a:t>68.9%</a:t>
                      </a:r>
                    </a:p>
                  </a:txBody>
                  <a:tcPr anchor="ctr"/>
                </a:tc>
                <a:extLst>
                  <a:ext uri="{0D108BD9-81ED-4DB2-BD59-A6C34878D82A}">
                    <a16:rowId xmlns:a16="http://schemas.microsoft.com/office/drawing/2014/main" val="1461198712"/>
                  </a:ext>
                </a:extLst>
              </a:tr>
              <a:tr h="370840">
                <a:tc>
                  <a:txBody>
                    <a:bodyPr/>
                    <a:lstStyle/>
                    <a:p>
                      <a:pPr algn="ctr"/>
                      <a:r>
                        <a:rPr lang="en-US" dirty="0"/>
                        <a:t>3</a:t>
                      </a:r>
                      <a:endParaRPr lang="en-SG" dirty="0"/>
                    </a:p>
                  </a:txBody>
                  <a:tcPr anchor="ctr"/>
                </a:tc>
                <a:tc>
                  <a:txBody>
                    <a:bodyPr/>
                    <a:lstStyle/>
                    <a:p>
                      <a:pPr algn="ctr"/>
                      <a:r>
                        <a:rPr lang="en-US" dirty="0"/>
                        <a:t>6000</a:t>
                      </a:r>
                      <a:endParaRPr lang="en-SG" dirty="0"/>
                    </a:p>
                  </a:txBody>
                  <a:tcPr anchor="ctr"/>
                </a:tc>
                <a:tc>
                  <a:txBody>
                    <a:bodyPr/>
                    <a:lstStyle/>
                    <a:p>
                      <a:pPr algn="ctr"/>
                      <a:r>
                        <a:rPr lang="en-SG" dirty="0"/>
                        <a:t>14.892</a:t>
                      </a:r>
                    </a:p>
                  </a:txBody>
                  <a:tcPr anchor="ctr"/>
                </a:tc>
                <a:tc>
                  <a:txBody>
                    <a:bodyPr/>
                    <a:lstStyle/>
                    <a:p>
                      <a:pPr algn="ctr"/>
                      <a:r>
                        <a:rPr lang="en-SG" dirty="0"/>
                        <a:t>4.909</a:t>
                      </a:r>
                    </a:p>
                  </a:txBody>
                  <a:tcPr anchor="ctr"/>
                </a:tc>
                <a:tc>
                  <a:txBody>
                    <a:bodyPr/>
                    <a:lstStyle/>
                    <a:p>
                      <a:pPr algn="ctr"/>
                      <a:r>
                        <a:rPr lang="en-SG" dirty="0"/>
                        <a:t>67.0%</a:t>
                      </a:r>
                    </a:p>
                  </a:txBody>
                  <a:tcPr anchor="ctr"/>
                </a:tc>
                <a:extLst>
                  <a:ext uri="{0D108BD9-81ED-4DB2-BD59-A6C34878D82A}">
                    <a16:rowId xmlns:a16="http://schemas.microsoft.com/office/drawing/2014/main" val="17998774"/>
                  </a:ext>
                </a:extLst>
              </a:tr>
            </a:tbl>
          </a:graphicData>
        </a:graphic>
      </p:graphicFrame>
      <p:sp>
        <p:nvSpPr>
          <p:cNvPr id="7" name="Title 1">
            <a:extLst>
              <a:ext uri="{FF2B5EF4-FFF2-40B4-BE49-F238E27FC236}">
                <a16:creationId xmlns:a16="http://schemas.microsoft.com/office/drawing/2014/main" id="{CE04DA5C-4F7D-EAE6-8865-73C4798145DD}"/>
              </a:ext>
            </a:extLst>
          </p:cNvPr>
          <p:cNvSpPr>
            <a:spLocks noGrp="1"/>
          </p:cNvSpPr>
          <p:nvPr>
            <p:ph type="title"/>
          </p:nvPr>
        </p:nvSpPr>
        <p:spPr>
          <a:xfrm>
            <a:off x="1229435" y="240555"/>
            <a:ext cx="8035600" cy="1084000"/>
          </a:xfrm>
        </p:spPr>
        <p:txBody>
          <a:bodyPr/>
          <a:lstStyle/>
          <a:p>
            <a:r>
              <a:rPr lang="en-SG" dirty="0"/>
              <a:t>Treatment 1: Jar testing of HFW pump discharge with Lime</a:t>
            </a:r>
          </a:p>
        </p:txBody>
      </p:sp>
      <p:sp>
        <p:nvSpPr>
          <p:cNvPr id="10" name="TextBox 9">
            <a:extLst>
              <a:ext uri="{FF2B5EF4-FFF2-40B4-BE49-F238E27FC236}">
                <a16:creationId xmlns:a16="http://schemas.microsoft.com/office/drawing/2014/main" id="{E24E6928-9184-9BA9-CEB6-294227789367}"/>
              </a:ext>
            </a:extLst>
          </p:cNvPr>
          <p:cNvSpPr txBox="1"/>
          <p:nvPr/>
        </p:nvSpPr>
        <p:spPr>
          <a:xfrm>
            <a:off x="1229435" y="1439190"/>
            <a:ext cx="6532558" cy="369332"/>
          </a:xfrm>
          <a:prstGeom prst="rect">
            <a:avLst/>
          </a:prstGeom>
          <a:noFill/>
        </p:spPr>
        <p:txBody>
          <a:bodyPr wrap="none" rtlCol="0">
            <a:spAutoFit/>
          </a:bodyPr>
          <a:lstStyle/>
          <a:p>
            <a:r>
              <a:rPr lang="en-US" dirty="0"/>
              <a:t>Sludge collected from vacuum filtration and dried in 80C oven.</a:t>
            </a:r>
            <a:endParaRPr lang="en-SG" dirty="0"/>
          </a:p>
        </p:txBody>
      </p:sp>
    </p:spTree>
    <p:extLst>
      <p:ext uri="{BB962C8B-B14F-4D97-AF65-F5344CB8AC3E}">
        <p14:creationId xmlns:p14="http://schemas.microsoft.com/office/powerpoint/2010/main" val="1804477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7</a:t>
            </a:fld>
            <a:endParaRPr lang="en"/>
          </a:p>
        </p:txBody>
      </p:sp>
      <p:sp>
        <p:nvSpPr>
          <p:cNvPr id="11" name="TextBox 10">
            <a:extLst>
              <a:ext uri="{FF2B5EF4-FFF2-40B4-BE49-F238E27FC236}">
                <a16:creationId xmlns:a16="http://schemas.microsoft.com/office/drawing/2014/main" id="{ADEC06DB-7157-4973-B1FF-6BDF4719A234}"/>
              </a:ext>
            </a:extLst>
          </p:cNvPr>
          <p:cNvSpPr txBox="1"/>
          <p:nvPr/>
        </p:nvSpPr>
        <p:spPr>
          <a:xfrm>
            <a:off x="205564" y="4677050"/>
            <a:ext cx="3657600" cy="646331"/>
          </a:xfrm>
          <a:prstGeom prst="rect">
            <a:avLst/>
          </a:prstGeom>
          <a:noFill/>
        </p:spPr>
        <p:txBody>
          <a:bodyPr wrap="square" rtlCol="0">
            <a:spAutoFit/>
          </a:bodyPr>
          <a:lstStyle/>
          <a:p>
            <a:r>
              <a:rPr lang="en-US" dirty="0"/>
              <a:t>HFW Pump Discharge solution in Jar 1, 2, and 3</a:t>
            </a:r>
            <a:endParaRPr lang="en-SG" dirty="0"/>
          </a:p>
        </p:txBody>
      </p:sp>
      <p:sp>
        <p:nvSpPr>
          <p:cNvPr id="13" name="TextBox 12">
            <a:extLst>
              <a:ext uri="{FF2B5EF4-FFF2-40B4-BE49-F238E27FC236}">
                <a16:creationId xmlns:a16="http://schemas.microsoft.com/office/drawing/2014/main" id="{7297E83F-76A1-4835-8C35-552464489596}"/>
              </a:ext>
            </a:extLst>
          </p:cNvPr>
          <p:cNvSpPr txBox="1"/>
          <p:nvPr/>
        </p:nvSpPr>
        <p:spPr>
          <a:xfrm>
            <a:off x="4267201" y="4677050"/>
            <a:ext cx="3657600" cy="1200329"/>
          </a:xfrm>
          <a:prstGeom prst="rect">
            <a:avLst/>
          </a:prstGeom>
          <a:noFill/>
        </p:spPr>
        <p:txBody>
          <a:bodyPr wrap="square" rtlCol="0">
            <a:spAutoFit/>
          </a:bodyPr>
          <a:lstStyle/>
          <a:p>
            <a:r>
              <a:rPr lang="en-US" dirty="0"/>
              <a:t>HFW Pump Discharge adjusted pH to 7-8 with NaOH, added CaCl2 at different dosages (2500, 3000, 4000 ppm), </a:t>
            </a:r>
            <a:endParaRPr lang="en-SG" dirty="0"/>
          </a:p>
        </p:txBody>
      </p:sp>
      <p:sp>
        <p:nvSpPr>
          <p:cNvPr id="16" name="TextBox 15">
            <a:extLst>
              <a:ext uri="{FF2B5EF4-FFF2-40B4-BE49-F238E27FC236}">
                <a16:creationId xmlns:a16="http://schemas.microsoft.com/office/drawing/2014/main" id="{6B6B9304-FD99-4A67-903E-DE6D436E576C}"/>
              </a:ext>
            </a:extLst>
          </p:cNvPr>
          <p:cNvSpPr txBox="1"/>
          <p:nvPr/>
        </p:nvSpPr>
        <p:spPr>
          <a:xfrm>
            <a:off x="8328836" y="4677050"/>
            <a:ext cx="3657600" cy="1200329"/>
          </a:xfrm>
          <a:prstGeom prst="rect">
            <a:avLst/>
          </a:prstGeom>
          <a:noFill/>
        </p:spPr>
        <p:txBody>
          <a:bodyPr wrap="square" rtlCol="0">
            <a:spAutoFit/>
          </a:bodyPr>
          <a:lstStyle/>
          <a:p>
            <a:r>
              <a:rPr lang="en-US" dirty="0"/>
              <a:t>Solution with added flocculant (</a:t>
            </a:r>
            <a:r>
              <a:rPr lang="en-US" dirty="0" err="1"/>
              <a:t>Flopam</a:t>
            </a:r>
            <a:r>
              <a:rPr lang="en-US" dirty="0"/>
              <a:t> AN 905 SH). Solution stays turbid even with addition of flocculant, and did not settle down</a:t>
            </a:r>
            <a:endParaRPr lang="en-SG" dirty="0"/>
          </a:p>
        </p:txBody>
      </p:sp>
      <p:pic>
        <p:nvPicPr>
          <p:cNvPr id="6" name="Picture 5" descr="A picture containing text&#10;&#10;Description automatically generated">
            <a:extLst>
              <a:ext uri="{FF2B5EF4-FFF2-40B4-BE49-F238E27FC236}">
                <a16:creationId xmlns:a16="http://schemas.microsoft.com/office/drawing/2014/main" id="{92E4AC07-8FB0-3404-DACD-61CC271DFF7D}"/>
              </a:ext>
            </a:extLst>
          </p:cNvPr>
          <p:cNvPicPr>
            <a:picLocks noChangeAspect="1"/>
          </p:cNvPicPr>
          <p:nvPr/>
        </p:nvPicPr>
        <p:blipFill rotWithShape="1">
          <a:blip r:embed="rId3">
            <a:extLst>
              <a:ext uri="{28A0092B-C50C-407E-A947-70E740481C1C}">
                <a14:useLocalDpi xmlns:a14="http://schemas.microsoft.com/office/drawing/2010/main" val="0"/>
              </a:ext>
            </a:extLst>
          </a:blip>
          <a:srcRect l="10915" r="-3052"/>
          <a:stretch/>
        </p:blipFill>
        <p:spPr>
          <a:xfrm>
            <a:off x="8328836" y="2180950"/>
            <a:ext cx="3589003" cy="1843314"/>
          </a:xfrm>
          <a:prstGeom prst="rect">
            <a:avLst/>
          </a:prstGeom>
        </p:spPr>
      </p:pic>
      <p:pic>
        <p:nvPicPr>
          <p:cNvPr id="9" name="Picture 8" descr="A picture containing text, indoor&#10;&#10;Description automatically generated">
            <a:extLst>
              <a:ext uri="{FF2B5EF4-FFF2-40B4-BE49-F238E27FC236}">
                <a16:creationId xmlns:a16="http://schemas.microsoft.com/office/drawing/2014/main" id="{B26DC7C6-61D5-829B-D661-7C71F1220ADF}"/>
              </a:ext>
            </a:extLst>
          </p:cNvPr>
          <p:cNvPicPr>
            <a:picLocks noChangeAspect="1"/>
          </p:cNvPicPr>
          <p:nvPr/>
        </p:nvPicPr>
        <p:blipFill rotWithShape="1">
          <a:blip r:embed="rId4">
            <a:extLst>
              <a:ext uri="{28A0092B-C50C-407E-A947-70E740481C1C}">
                <a14:useLocalDpi xmlns:a14="http://schemas.microsoft.com/office/drawing/2010/main" val="0"/>
              </a:ext>
            </a:extLst>
          </a:blip>
          <a:srcRect l="9580"/>
          <a:stretch/>
        </p:blipFill>
        <p:spPr>
          <a:xfrm>
            <a:off x="4267200" y="2079140"/>
            <a:ext cx="3657600" cy="2056699"/>
          </a:xfrm>
          <a:prstGeom prst="rect">
            <a:avLst/>
          </a:prstGeom>
        </p:spPr>
      </p:pic>
      <p:pic>
        <p:nvPicPr>
          <p:cNvPr id="14" name="Picture 13" descr="A picture containing text, indoor&#10;&#10;Description automatically generated">
            <a:extLst>
              <a:ext uri="{FF2B5EF4-FFF2-40B4-BE49-F238E27FC236}">
                <a16:creationId xmlns:a16="http://schemas.microsoft.com/office/drawing/2014/main" id="{892B3D4C-F5BD-9E57-1634-0620E2026E4B}"/>
              </a:ext>
            </a:extLst>
          </p:cNvPr>
          <p:cNvPicPr>
            <a:picLocks noChangeAspect="1"/>
          </p:cNvPicPr>
          <p:nvPr/>
        </p:nvPicPr>
        <p:blipFill rotWithShape="1">
          <a:blip r:embed="rId5">
            <a:extLst>
              <a:ext uri="{28A0092B-C50C-407E-A947-70E740481C1C}">
                <a14:useLocalDpi xmlns:a14="http://schemas.microsoft.com/office/drawing/2010/main" val="0"/>
              </a:ext>
            </a:extLst>
          </a:blip>
          <a:srcRect l="13416" r="13384"/>
          <a:stretch/>
        </p:blipFill>
        <p:spPr>
          <a:xfrm>
            <a:off x="393012" y="2043739"/>
            <a:ext cx="3282703" cy="2122161"/>
          </a:xfrm>
          <a:prstGeom prst="rect">
            <a:avLst/>
          </a:prstGeom>
        </p:spPr>
      </p:pic>
      <p:sp>
        <p:nvSpPr>
          <p:cNvPr id="19" name="Title 1">
            <a:extLst>
              <a:ext uri="{FF2B5EF4-FFF2-40B4-BE49-F238E27FC236}">
                <a16:creationId xmlns:a16="http://schemas.microsoft.com/office/drawing/2014/main" id="{9458061F-B052-2998-7C22-A50D2BABF95F}"/>
              </a:ext>
            </a:extLst>
          </p:cNvPr>
          <p:cNvSpPr>
            <a:spLocks noGrp="1"/>
          </p:cNvSpPr>
          <p:nvPr>
            <p:ph type="title"/>
          </p:nvPr>
        </p:nvSpPr>
        <p:spPr>
          <a:xfrm>
            <a:off x="1229435" y="240555"/>
            <a:ext cx="8035600" cy="1084000"/>
          </a:xfrm>
        </p:spPr>
        <p:txBody>
          <a:bodyPr/>
          <a:lstStyle/>
          <a:p>
            <a:r>
              <a:rPr lang="en-SG" dirty="0"/>
              <a:t>Scheme 2A: Jar testing of HFW pump discharge with CaCl2 and NaOH pH adjustment</a:t>
            </a:r>
          </a:p>
        </p:txBody>
      </p:sp>
    </p:spTree>
    <p:extLst>
      <p:ext uri="{BB962C8B-B14F-4D97-AF65-F5344CB8AC3E}">
        <p14:creationId xmlns:p14="http://schemas.microsoft.com/office/powerpoint/2010/main" val="3968763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32CF4DC-97C8-4CE1-819E-D112BFFBAAF0}"/>
              </a:ext>
            </a:extLst>
          </p:cNvPr>
          <p:cNvSpPr>
            <a:spLocks noGrp="1"/>
          </p:cNvSpPr>
          <p:nvPr>
            <p:ph type="sldNum" idx="12"/>
          </p:nvPr>
        </p:nvSpPr>
        <p:spPr/>
        <p:txBody>
          <a:bodyPr/>
          <a:lstStyle/>
          <a:p>
            <a:fld id="{00000000-1234-1234-1234-123412341234}" type="slidenum">
              <a:rPr lang="en" smtClean="0"/>
              <a:pPr/>
              <a:t>8</a:t>
            </a:fld>
            <a:endParaRPr lang="en"/>
          </a:p>
        </p:txBody>
      </p:sp>
      <p:graphicFrame>
        <p:nvGraphicFramePr>
          <p:cNvPr id="4" name="Table 4">
            <a:extLst>
              <a:ext uri="{FF2B5EF4-FFF2-40B4-BE49-F238E27FC236}">
                <a16:creationId xmlns:a16="http://schemas.microsoft.com/office/drawing/2014/main" id="{3343AF2C-A8C3-4201-827A-B2E6B0F5F79F}"/>
              </a:ext>
            </a:extLst>
          </p:cNvPr>
          <p:cNvGraphicFramePr>
            <a:graphicFrameLocks noGrp="1"/>
          </p:cNvGraphicFramePr>
          <p:nvPr>
            <p:extLst>
              <p:ext uri="{D42A27DB-BD31-4B8C-83A1-F6EECF244321}">
                <p14:modId xmlns:p14="http://schemas.microsoft.com/office/powerpoint/2010/main" val="475014735"/>
              </p:ext>
            </p:extLst>
          </p:nvPr>
        </p:nvGraphicFramePr>
        <p:xfrm>
          <a:off x="1229435" y="1808522"/>
          <a:ext cx="8128001" cy="2164463"/>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2077118224"/>
                    </a:ext>
                  </a:extLst>
                </a:gridCol>
                <a:gridCol w="1161143">
                  <a:extLst>
                    <a:ext uri="{9D8B030D-6E8A-4147-A177-3AD203B41FA5}">
                      <a16:colId xmlns:a16="http://schemas.microsoft.com/office/drawing/2014/main" val="1336480031"/>
                    </a:ext>
                  </a:extLst>
                </a:gridCol>
                <a:gridCol w="1161143">
                  <a:extLst>
                    <a:ext uri="{9D8B030D-6E8A-4147-A177-3AD203B41FA5}">
                      <a16:colId xmlns:a16="http://schemas.microsoft.com/office/drawing/2014/main" val="1141851697"/>
                    </a:ext>
                  </a:extLst>
                </a:gridCol>
                <a:gridCol w="1400069">
                  <a:extLst>
                    <a:ext uri="{9D8B030D-6E8A-4147-A177-3AD203B41FA5}">
                      <a16:colId xmlns:a16="http://schemas.microsoft.com/office/drawing/2014/main" val="2597742562"/>
                    </a:ext>
                  </a:extLst>
                </a:gridCol>
                <a:gridCol w="922217">
                  <a:extLst>
                    <a:ext uri="{9D8B030D-6E8A-4147-A177-3AD203B41FA5}">
                      <a16:colId xmlns:a16="http://schemas.microsoft.com/office/drawing/2014/main" val="1724298772"/>
                    </a:ext>
                  </a:extLst>
                </a:gridCol>
                <a:gridCol w="1161143">
                  <a:extLst>
                    <a:ext uri="{9D8B030D-6E8A-4147-A177-3AD203B41FA5}">
                      <a16:colId xmlns:a16="http://schemas.microsoft.com/office/drawing/2014/main" val="1522809040"/>
                    </a:ext>
                  </a:extLst>
                </a:gridCol>
                <a:gridCol w="1161143">
                  <a:extLst>
                    <a:ext uri="{9D8B030D-6E8A-4147-A177-3AD203B41FA5}">
                      <a16:colId xmlns:a16="http://schemas.microsoft.com/office/drawing/2014/main" val="1463155663"/>
                    </a:ext>
                  </a:extLst>
                </a:gridCol>
              </a:tblGrid>
              <a:tr h="354525">
                <a:tc rowSpan="2">
                  <a:txBody>
                    <a:bodyPr/>
                    <a:lstStyle/>
                    <a:p>
                      <a:pPr algn="ctr"/>
                      <a:r>
                        <a:rPr lang="en-US" dirty="0"/>
                        <a:t>Jar </a:t>
                      </a:r>
                      <a:endParaRPr lang="en-SG" dirty="0"/>
                    </a:p>
                  </a:txBody>
                  <a:tcPr anchor="ctr"/>
                </a:tc>
                <a:tc rowSpan="2">
                  <a:txBody>
                    <a:bodyPr/>
                    <a:lstStyle/>
                    <a:p>
                      <a:pPr algn="ctr"/>
                      <a:r>
                        <a:rPr lang="en-US" dirty="0"/>
                        <a:t>CaCl2 dosage (ppm)</a:t>
                      </a:r>
                      <a:endParaRPr lang="en-SG" dirty="0"/>
                    </a:p>
                  </a:txBody>
                  <a:tcPr anchor="ctr"/>
                </a:tc>
                <a:tc rowSpan="2">
                  <a:txBody>
                    <a:bodyPr/>
                    <a:lstStyle/>
                    <a:p>
                      <a:pPr algn="ctr"/>
                      <a:r>
                        <a:rPr lang="en-SG" dirty="0"/>
                        <a:t>NaOH dosage (ppm)</a:t>
                      </a:r>
                    </a:p>
                  </a:txBody>
                  <a:tcPr anchor="ctr"/>
                </a:tc>
                <a:tc gridSpan="4">
                  <a:txBody>
                    <a:bodyPr/>
                    <a:lstStyle/>
                    <a:p>
                      <a:pPr algn="ctr"/>
                      <a:r>
                        <a:rPr lang="en-US" dirty="0"/>
                        <a:t>pH</a:t>
                      </a:r>
                      <a:endParaRPr lang="en-SG" dirty="0"/>
                    </a:p>
                  </a:txBody>
                  <a:tcPr anchor="ctr"/>
                </a:tc>
                <a:tc hMerge="1">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extLst>
                  <a:ext uri="{0D108BD9-81ED-4DB2-BD59-A6C34878D82A}">
                    <a16:rowId xmlns:a16="http://schemas.microsoft.com/office/drawing/2014/main" val="1368696735"/>
                  </a:ext>
                </a:extLst>
              </a:tr>
              <a:tr h="370840">
                <a:tc vMerge="1">
                  <a:txBody>
                    <a:bodyPr/>
                    <a:lstStyle/>
                    <a:p>
                      <a:endParaRPr lang="en-SG" dirty="0"/>
                    </a:p>
                  </a:txBody>
                  <a:tcPr/>
                </a:tc>
                <a:tc vMerge="1">
                  <a:txBody>
                    <a:bodyPr/>
                    <a:lstStyle/>
                    <a:p>
                      <a:endParaRPr lang="en-SG"/>
                    </a:p>
                  </a:txBody>
                  <a:tcPr/>
                </a:tc>
                <a:tc vMerge="1">
                  <a:txBody>
                    <a:bodyPr/>
                    <a:lstStyle/>
                    <a:p>
                      <a:endParaRPr lang="en-SG"/>
                    </a:p>
                  </a:txBody>
                  <a:tcPr/>
                </a:tc>
                <a:tc>
                  <a:txBody>
                    <a:bodyPr/>
                    <a:lstStyle/>
                    <a:p>
                      <a:pPr algn="ctr"/>
                      <a:r>
                        <a:rPr lang="en-SG" dirty="0"/>
                        <a:t>Initial pH adjustment</a:t>
                      </a:r>
                    </a:p>
                  </a:txBody>
                  <a:tcPr anchor="ctr"/>
                </a:tc>
                <a:tc>
                  <a:txBody>
                    <a:bodyPr/>
                    <a:lstStyle/>
                    <a:p>
                      <a:pPr algn="ctr"/>
                      <a:r>
                        <a:rPr lang="en-US" dirty="0"/>
                        <a:t>t = 0 min</a:t>
                      </a:r>
                      <a:endParaRPr lang="en-SG" dirty="0"/>
                    </a:p>
                  </a:txBody>
                  <a:tcPr anchor="ctr"/>
                </a:tc>
                <a:tc>
                  <a:txBody>
                    <a:bodyPr/>
                    <a:lstStyle/>
                    <a:p>
                      <a:pPr algn="ctr"/>
                      <a:r>
                        <a:rPr lang="en-US" dirty="0"/>
                        <a:t>t = 15 min  </a:t>
                      </a:r>
                      <a:endParaRPr lang="en-SG" dirty="0"/>
                    </a:p>
                  </a:txBody>
                  <a:tcPr anchor="ctr"/>
                </a:tc>
                <a:tc>
                  <a:txBody>
                    <a:bodyPr/>
                    <a:lstStyle/>
                    <a:p>
                      <a:pPr algn="ctr"/>
                      <a:r>
                        <a:rPr lang="en-US" dirty="0"/>
                        <a:t>t = 30 min </a:t>
                      </a:r>
                      <a:endParaRPr lang="en-SG" dirty="0"/>
                    </a:p>
                  </a:txBody>
                  <a:tcPr anchor="ctr"/>
                </a:tc>
                <a:extLst>
                  <a:ext uri="{0D108BD9-81ED-4DB2-BD59-A6C34878D82A}">
                    <a16:rowId xmlns:a16="http://schemas.microsoft.com/office/drawing/2014/main" val="1728254030"/>
                  </a:ext>
                </a:extLst>
              </a:tr>
              <a:tr h="370840">
                <a:tc>
                  <a:txBody>
                    <a:bodyPr/>
                    <a:lstStyle/>
                    <a:p>
                      <a:pPr algn="ctr"/>
                      <a:r>
                        <a:rPr lang="en-US" dirty="0"/>
                        <a:t>1</a:t>
                      </a:r>
                      <a:endParaRPr lang="en-SG" dirty="0"/>
                    </a:p>
                  </a:txBody>
                  <a:tcPr anchor="ctr"/>
                </a:tc>
                <a:tc>
                  <a:txBody>
                    <a:bodyPr/>
                    <a:lstStyle/>
                    <a:p>
                      <a:pPr algn="ctr"/>
                      <a:r>
                        <a:rPr lang="en-US" dirty="0"/>
                        <a:t>2500</a:t>
                      </a:r>
                      <a:endParaRPr lang="en-SG" dirty="0"/>
                    </a:p>
                  </a:txBody>
                  <a:tcPr anchor="ctr"/>
                </a:tc>
                <a:tc>
                  <a:txBody>
                    <a:bodyPr/>
                    <a:lstStyle/>
                    <a:p>
                      <a:pPr algn="ctr"/>
                      <a:r>
                        <a:rPr lang="en-SG" dirty="0"/>
                        <a:t>450</a:t>
                      </a:r>
                    </a:p>
                  </a:txBody>
                  <a:tcPr anchor="ctr"/>
                </a:tc>
                <a:tc>
                  <a:txBody>
                    <a:bodyPr/>
                    <a:lstStyle/>
                    <a:p>
                      <a:pPr algn="ctr"/>
                      <a:r>
                        <a:rPr lang="en-SG" dirty="0"/>
                        <a:t>7.96</a:t>
                      </a:r>
                    </a:p>
                  </a:txBody>
                  <a:tcPr anchor="ctr"/>
                </a:tc>
                <a:tc>
                  <a:txBody>
                    <a:bodyPr/>
                    <a:lstStyle/>
                    <a:p>
                      <a:pPr algn="ctr"/>
                      <a:r>
                        <a:rPr lang="en-SG" dirty="0"/>
                        <a:t>6.4</a:t>
                      </a:r>
                    </a:p>
                  </a:txBody>
                  <a:tcPr anchor="ctr"/>
                </a:tc>
                <a:tc>
                  <a:txBody>
                    <a:bodyPr/>
                    <a:lstStyle/>
                    <a:p>
                      <a:pPr algn="ctr"/>
                      <a:r>
                        <a:rPr lang="en-SG" dirty="0"/>
                        <a:t>6.4</a:t>
                      </a:r>
                    </a:p>
                  </a:txBody>
                  <a:tcPr anchor="ctr"/>
                </a:tc>
                <a:tc>
                  <a:txBody>
                    <a:bodyPr/>
                    <a:lstStyle/>
                    <a:p>
                      <a:pPr algn="ctr"/>
                      <a:r>
                        <a:rPr lang="en-SG" dirty="0"/>
                        <a:t>6.4</a:t>
                      </a:r>
                    </a:p>
                  </a:txBody>
                  <a:tcPr anchor="ctr"/>
                </a:tc>
                <a:extLst>
                  <a:ext uri="{0D108BD9-81ED-4DB2-BD59-A6C34878D82A}">
                    <a16:rowId xmlns:a16="http://schemas.microsoft.com/office/drawing/2014/main" val="1521350264"/>
                  </a:ext>
                </a:extLst>
              </a:tr>
              <a:tr h="370840">
                <a:tc>
                  <a:txBody>
                    <a:bodyPr/>
                    <a:lstStyle/>
                    <a:p>
                      <a:pPr algn="ctr"/>
                      <a:r>
                        <a:rPr lang="en-US" dirty="0"/>
                        <a:t>2</a:t>
                      </a:r>
                      <a:endParaRPr lang="en-SG" dirty="0"/>
                    </a:p>
                  </a:txBody>
                  <a:tcPr anchor="ctr"/>
                </a:tc>
                <a:tc>
                  <a:txBody>
                    <a:bodyPr/>
                    <a:lstStyle/>
                    <a:p>
                      <a:pPr algn="ctr"/>
                      <a:r>
                        <a:rPr lang="en-US" dirty="0"/>
                        <a:t>3000</a:t>
                      </a:r>
                      <a:endParaRPr lang="en-SG" dirty="0"/>
                    </a:p>
                  </a:txBody>
                  <a:tcPr anchor="ctr"/>
                </a:tc>
                <a:tc>
                  <a:txBody>
                    <a:bodyPr/>
                    <a:lstStyle/>
                    <a:p>
                      <a:pPr algn="ctr"/>
                      <a:r>
                        <a:rPr lang="en-SG" dirty="0"/>
                        <a:t>440</a:t>
                      </a:r>
                    </a:p>
                  </a:txBody>
                  <a:tcPr anchor="ctr"/>
                </a:tc>
                <a:tc>
                  <a:txBody>
                    <a:bodyPr/>
                    <a:lstStyle/>
                    <a:p>
                      <a:pPr algn="ctr"/>
                      <a:r>
                        <a:rPr lang="en-SG" dirty="0"/>
                        <a:t>7.5</a:t>
                      </a:r>
                    </a:p>
                  </a:txBody>
                  <a:tcPr anchor="ctr"/>
                </a:tc>
                <a:tc>
                  <a:txBody>
                    <a:bodyPr/>
                    <a:lstStyle/>
                    <a:p>
                      <a:pPr algn="ctr"/>
                      <a:r>
                        <a:rPr lang="en-SG" dirty="0"/>
                        <a:t>6.5</a:t>
                      </a:r>
                    </a:p>
                  </a:txBody>
                  <a:tcPr anchor="ctr"/>
                </a:tc>
                <a:tc>
                  <a:txBody>
                    <a:bodyPr/>
                    <a:lstStyle/>
                    <a:p>
                      <a:pPr algn="ctr"/>
                      <a:r>
                        <a:rPr lang="en-SG" dirty="0"/>
                        <a:t>6.4</a:t>
                      </a:r>
                    </a:p>
                  </a:txBody>
                  <a:tcPr anchor="ctr"/>
                </a:tc>
                <a:tc>
                  <a:txBody>
                    <a:bodyPr/>
                    <a:lstStyle/>
                    <a:p>
                      <a:pPr algn="ctr"/>
                      <a:r>
                        <a:rPr lang="en-SG" dirty="0"/>
                        <a:t>6.6</a:t>
                      </a:r>
                    </a:p>
                  </a:txBody>
                  <a:tcPr anchor="ctr"/>
                </a:tc>
                <a:extLst>
                  <a:ext uri="{0D108BD9-81ED-4DB2-BD59-A6C34878D82A}">
                    <a16:rowId xmlns:a16="http://schemas.microsoft.com/office/drawing/2014/main" val="1461198712"/>
                  </a:ext>
                </a:extLst>
              </a:tr>
              <a:tr h="370840">
                <a:tc>
                  <a:txBody>
                    <a:bodyPr/>
                    <a:lstStyle/>
                    <a:p>
                      <a:pPr algn="ctr"/>
                      <a:r>
                        <a:rPr lang="en-US" dirty="0"/>
                        <a:t>3</a:t>
                      </a:r>
                      <a:endParaRPr lang="en-SG" dirty="0"/>
                    </a:p>
                  </a:txBody>
                  <a:tcPr anchor="ctr"/>
                </a:tc>
                <a:tc>
                  <a:txBody>
                    <a:bodyPr/>
                    <a:lstStyle/>
                    <a:p>
                      <a:pPr algn="ctr"/>
                      <a:r>
                        <a:rPr lang="en-US" dirty="0"/>
                        <a:t>4000</a:t>
                      </a:r>
                      <a:endParaRPr lang="en-SG" dirty="0"/>
                    </a:p>
                  </a:txBody>
                  <a:tcPr anchor="ctr"/>
                </a:tc>
                <a:tc>
                  <a:txBody>
                    <a:bodyPr/>
                    <a:lstStyle/>
                    <a:p>
                      <a:pPr algn="ctr"/>
                      <a:r>
                        <a:rPr lang="en-SG" dirty="0"/>
                        <a:t>450</a:t>
                      </a:r>
                    </a:p>
                  </a:txBody>
                  <a:tcPr anchor="ctr"/>
                </a:tc>
                <a:tc>
                  <a:txBody>
                    <a:bodyPr/>
                    <a:lstStyle/>
                    <a:p>
                      <a:pPr algn="ctr"/>
                      <a:r>
                        <a:rPr lang="en-SG" dirty="0"/>
                        <a:t>7.44</a:t>
                      </a:r>
                    </a:p>
                  </a:txBody>
                  <a:tcPr anchor="ctr"/>
                </a:tc>
                <a:tc>
                  <a:txBody>
                    <a:bodyPr/>
                    <a:lstStyle/>
                    <a:p>
                      <a:pPr algn="ctr"/>
                      <a:r>
                        <a:rPr lang="en-SG" dirty="0"/>
                        <a:t>6.4</a:t>
                      </a:r>
                    </a:p>
                  </a:txBody>
                  <a:tcPr anchor="ctr"/>
                </a:tc>
                <a:tc>
                  <a:txBody>
                    <a:bodyPr/>
                    <a:lstStyle/>
                    <a:p>
                      <a:pPr algn="ctr"/>
                      <a:r>
                        <a:rPr lang="en-SG" dirty="0"/>
                        <a:t>6.4</a:t>
                      </a:r>
                    </a:p>
                  </a:txBody>
                  <a:tcPr anchor="ctr"/>
                </a:tc>
                <a:tc>
                  <a:txBody>
                    <a:bodyPr/>
                    <a:lstStyle/>
                    <a:p>
                      <a:pPr algn="ctr"/>
                      <a:r>
                        <a:rPr lang="en-SG" dirty="0"/>
                        <a:t>6.5</a:t>
                      </a:r>
                    </a:p>
                  </a:txBody>
                  <a:tcPr anchor="ctr"/>
                </a:tc>
                <a:extLst>
                  <a:ext uri="{0D108BD9-81ED-4DB2-BD59-A6C34878D82A}">
                    <a16:rowId xmlns:a16="http://schemas.microsoft.com/office/drawing/2014/main" val="17998774"/>
                  </a:ext>
                </a:extLst>
              </a:tr>
            </a:tbl>
          </a:graphicData>
        </a:graphic>
      </p:graphicFrame>
      <p:sp>
        <p:nvSpPr>
          <p:cNvPr id="5" name="TextBox 4">
            <a:extLst>
              <a:ext uri="{FF2B5EF4-FFF2-40B4-BE49-F238E27FC236}">
                <a16:creationId xmlns:a16="http://schemas.microsoft.com/office/drawing/2014/main" id="{EEA0E95C-953C-402B-977E-ED57E9226799}"/>
              </a:ext>
            </a:extLst>
          </p:cNvPr>
          <p:cNvSpPr txBox="1"/>
          <p:nvPr/>
        </p:nvSpPr>
        <p:spPr>
          <a:xfrm>
            <a:off x="1229435" y="1381872"/>
            <a:ext cx="5763116" cy="369332"/>
          </a:xfrm>
          <a:prstGeom prst="rect">
            <a:avLst/>
          </a:prstGeom>
          <a:noFill/>
        </p:spPr>
        <p:txBody>
          <a:bodyPr wrap="none" rtlCol="0">
            <a:spAutoFit/>
          </a:bodyPr>
          <a:lstStyle/>
          <a:p>
            <a:r>
              <a:rPr lang="en-US" dirty="0"/>
              <a:t>Chemical precipitation with pH adjustment, then CaCl2</a:t>
            </a:r>
            <a:endParaRPr lang="en-SG" dirty="0"/>
          </a:p>
        </p:txBody>
      </p:sp>
      <p:sp>
        <p:nvSpPr>
          <p:cNvPr id="10" name="TextBox 9">
            <a:extLst>
              <a:ext uri="{FF2B5EF4-FFF2-40B4-BE49-F238E27FC236}">
                <a16:creationId xmlns:a16="http://schemas.microsoft.com/office/drawing/2014/main" id="{2C4350C2-65BE-423A-8EA3-21ACFABBCB3C}"/>
              </a:ext>
            </a:extLst>
          </p:cNvPr>
          <p:cNvSpPr txBox="1"/>
          <p:nvPr/>
        </p:nvSpPr>
        <p:spPr>
          <a:xfrm>
            <a:off x="1229435" y="3881545"/>
            <a:ext cx="6062301" cy="369332"/>
          </a:xfrm>
          <a:prstGeom prst="rect">
            <a:avLst/>
          </a:prstGeom>
          <a:noFill/>
        </p:spPr>
        <p:txBody>
          <a:bodyPr wrap="none" rtlCol="0">
            <a:spAutoFit/>
          </a:bodyPr>
          <a:lstStyle/>
          <a:p>
            <a:r>
              <a:rPr lang="en-US" dirty="0"/>
              <a:t>Coagulation and flocculation with 1 mg/L anionic polymer </a:t>
            </a:r>
            <a:endParaRPr lang="en-SG" dirty="0"/>
          </a:p>
        </p:txBody>
      </p:sp>
      <p:graphicFrame>
        <p:nvGraphicFramePr>
          <p:cNvPr id="12" name="Table 4">
            <a:extLst>
              <a:ext uri="{FF2B5EF4-FFF2-40B4-BE49-F238E27FC236}">
                <a16:creationId xmlns:a16="http://schemas.microsoft.com/office/drawing/2014/main" id="{27B91631-FD32-4EA2-AEA3-2FB90F8FA04B}"/>
              </a:ext>
            </a:extLst>
          </p:cNvPr>
          <p:cNvGraphicFramePr>
            <a:graphicFrameLocks noGrp="1"/>
          </p:cNvGraphicFramePr>
          <p:nvPr>
            <p:extLst>
              <p:ext uri="{D42A27DB-BD31-4B8C-83A1-F6EECF244321}">
                <p14:modId xmlns:p14="http://schemas.microsoft.com/office/powerpoint/2010/main" val="1518707044"/>
              </p:ext>
            </p:extLst>
          </p:nvPr>
        </p:nvGraphicFramePr>
        <p:xfrm>
          <a:off x="736600" y="4243021"/>
          <a:ext cx="10152000" cy="2073023"/>
        </p:xfrm>
        <a:graphic>
          <a:graphicData uri="http://schemas.openxmlformats.org/drawingml/2006/table">
            <a:tbl>
              <a:tblPr firstRow="1" bandRow="1">
                <a:tableStyleId>{5C22544A-7EE6-4342-B048-85BDC9FD1C3A}</a:tableStyleId>
              </a:tblPr>
              <a:tblGrid>
                <a:gridCol w="825651">
                  <a:extLst>
                    <a:ext uri="{9D8B030D-6E8A-4147-A177-3AD203B41FA5}">
                      <a16:colId xmlns:a16="http://schemas.microsoft.com/office/drawing/2014/main" val="2077118224"/>
                    </a:ext>
                  </a:extLst>
                </a:gridCol>
                <a:gridCol w="1197883">
                  <a:extLst>
                    <a:ext uri="{9D8B030D-6E8A-4147-A177-3AD203B41FA5}">
                      <a16:colId xmlns:a16="http://schemas.microsoft.com/office/drawing/2014/main" val="2680568580"/>
                    </a:ext>
                  </a:extLst>
                </a:gridCol>
                <a:gridCol w="1202267">
                  <a:extLst>
                    <a:ext uri="{9D8B030D-6E8A-4147-A177-3AD203B41FA5}">
                      <a16:colId xmlns:a16="http://schemas.microsoft.com/office/drawing/2014/main" val="3957460958"/>
                    </a:ext>
                  </a:extLst>
                </a:gridCol>
                <a:gridCol w="1473200">
                  <a:extLst>
                    <a:ext uri="{9D8B030D-6E8A-4147-A177-3AD203B41FA5}">
                      <a16:colId xmlns:a16="http://schemas.microsoft.com/office/drawing/2014/main" val="1724298772"/>
                    </a:ext>
                  </a:extLst>
                </a:gridCol>
                <a:gridCol w="1507066">
                  <a:extLst>
                    <a:ext uri="{9D8B030D-6E8A-4147-A177-3AD203B41FA5}">
                      <a16:colId xmlns:a16="http://schemas.microsoft.com/office/drawing/2014/main" val="1522809040"/>
                    </a:ext>
                  </a:extLst>
                </a:gridCol>
                <a:gridCol w="1515534">
                  <a:extLst>
                    <a:ext uri="{9D8B030D-6E8A-4147-A177-3AD203B41FA5}">
                      <a16:colId xmlns:a16="http://schemas.microsoft.com/office/drawing/2014/main" val="1463155663"/>
                    </a:ext>
                  </a:extLst>
                </a:gridCol>
                <a:gridCol w="2430399">
                  <a:extLst>
                    <a:ext uri="{9D8B030D-6E8A-4147-A177-3AD203B41FA5}">
                      <a16:colId xmlns:a16="http://schemas.microsoft.com/office/drawing/2014/main" val="2841462320"/>
                    </a:ext>
                  </a:extLst>
                </a:gridCol>
              </a:tblGrid>
              <a:tr h="318071">
                <a:tc rowSpan="2">
                  <a:txBody>
                    <a:bodyPr/>
                    <a:lstStyle/>
                    <a:p>
                      <a:pPr algn="ctr"/>
                      <a:r>
                        <a:rPr lang="en-US" dirty="0"/>
                        <a:t>Jar </a:t>
                      </a:r>
                      <a:endParaRPr lang="en-SG" dirty="0"/>
                    </a:p>
                  </a:txBody>
                  <a:tcPr anchor="ctr"/>
                </a:tc>
                <a:tc rowSpan="2">
                  <a:txBody>
                    <a:bodyPr/>
                    <a:lstStyle/>
                    <a:p>
                      <a:pPr algn="ctr"/>
                      <a:r>
                        <a:rPr lang="en-US" dirty="0"/>
                        <a:t>CaCl2 dosage (ppm)</a:t>
                      </a:r>
                      <a:endParaRPr lang="en-SG" dirty="0"/>
                    </a:p>
                  </a:txBody>
                  <a:tcPr anchor="ctr"/>
                </a:tc>
                <a:tc rowSpan="2">
                  <a:txBody>
                    <a:bodyPr/>
                    <a:lstStyle/>
                    <a:p>
                      <a:pPr algn="ctr"/>
                      <a:r>
                        <a:rPr lang="en-SG" dirty="0"/>
                        <a:t>NaOH dosage (ppm)</a:t>
                      </a:r>
                    </a:p>
                  </a:txBody>
                  <a:tcPr anchor="ctr"/>
                </a:tc>
                <a:tc gridSpan="3">
                  <a:txBody>
                    <a:bodyPr/>
                    <a:lstStyle/>
                    <a:p>
                      <a:pPr algn="ctr"/>
                      <a:r>
                        <a:rPr lang="en-US" dirty="0"/>
                        <a:t>pH</a:t>
                      </a:r>
                      <a:endParaRPr lang="en-SG" dirty="0"/>
                    </a:p>
                  </a:txBody>
                  <a:tcPr anchor="ctr"/>
                </a:tc>
                <a:tc hMerge="1">
                  <a:txBody>
                    <a:bodyPr/>
                    <a:lstStyle/>
                    <a:p>
                      <a:endParaRPr lang="en-SG" dirty="0"/>
                    </a:p>
                  </a:txBody>
                  <a:tcPr/>
                </a:tc>
                <a:tc hMerge="1">
                  <a:txBody>
                    <a:bodyPr/>
                    <a:lstStyle/>
                    <a:p>
                      <a:endParaRPr lang="en-SG" dirty="0"/>
                    </a:p>
                  </a:txBody>
                  <a:tcPr/>
                </a:tc>
                <a:tc rowSpan="2">
                  <a:txBody>
                    <a:bodyPr/>
                    <a:lstStyle/>
                    <a:p>
                      <a:pPr algn="ctr"/>
                      <a:r>
                        <a:rPr lang="en-US" dirty="0"/>
                        <a:t>Polymer used </a:t>
                      </a:r>
                      <a:endParaRPr lang="en-SG" dirty="0"/>
                    </a:p>
                  </a:txBody>
                  <a:tcPr anchor="ctr"/>
                </a:tc>
                <a:extLst>
                  <a:ext uri="{0D108BD9-81ED-4DB2-BD59-A6C34878D82A}">
                    <a16:rowId xmlns:a16="http://schemas.microsoft.com/office/drawing/2014/main" val="1368696735"/>
                  </a:ext>
                </a:extLst>
              </a:tr>
              <a:tr h="481430">
                <a:tc vMerge="1">
                  <a:txBody>
                    <a:bodyPr/>
                    <a:lstStyle/>
                    <a:p>
                      <a:endParaRPr lang="en-SG" dirty="0"/>
                    </a:p>
                  </a:txBody>
                  <a:tcPr/>
                </a:tc>
                <a:tc vMerge="1">
                  <a:txBody>
                    <a:bodyPr/>
                    <a:lstStyle/>
                    <a:p>
                      <a:endParaRPr lang="en-SG"/>
                    </a:p>
                  </a:txBody>
                  <a:tcPr/>
                </a:tc>
                <a:tc vMerge="1">
                  <a:txBody>
                    <a:bodyPr/>
                    <a:lstStyle/>
                    <a:p>
                      <a:endParaRPr lang="en-SG"/>
                    </a:p>
                  </a:txBody>
                  <a:tcPr/>
                </a:tc>
                <a:tc>
                  <a:txBody>
                    <a:bodyPr/>
                    <a:lstStyle/>
                    <a:p>
                      <a:pPr algn="ctr"/>
                      <a:r>
                        <a:rPr lang="en-US" dirty="0"/>
                        <a:t>t = 0 min</a:t>
                      </a:r>
                      <a:endParaRPr lang="en-SG" dirty="0"/>
                    </a:p>
                  </a:txBody>
                  <a:tcPr anchor="ctr"/>
                </a:tc>
                <a:tc>
                  <a:txBody>
                    <a:bodyPr/>
                    <a:lstStyle/>
                    <a:p>
                      <a:pPr algn="ctr"/>
                      <a:r>
                        <a:rPr lang="en-US" dirty="0"/>
                        <a:t>t = 15 min  </a:t>
                      </a:r>
                      <a:endParaRPr lang="en-SG" dirty="0"/>
                    </a:p>
                  </a:txBody>
                  <a:tcPr anchor="ctr"/>
                </a:tc>
                <a:tc>
                  <a:txBody>
                    <a:bodyPr/>
                    <a:lstStyle/>
                    <a:p>
                      <a:pPr algn="ctr"/>
                      <a:r>
                        <a:rPr lang="en-US" dirty="0"/>
                        <a:t>t = 30 min </a:t>
                      </a:r>
                      <a:endParaRPr lang="en-SG" dirty="0"/>
                    </a:p>
                  </a:txBody>
                  <a:tcPr anchor="ctr"/>
                </a:tc>
                <a:tc vMerge="1">
                  <a:txBody>
                    <a:bodyPr/>
                    <a:lstStyle/>
                    <a:p>
                      <a:pPr algn="ctr"/>
                      <a:endParaRPr lang="en-SG" dirty="0"/>
                    </a:p>
                  </a:txBody>
                  <a:tcPr anchor="ctr"/>
                </a:tc>
                <a:extLst>
                  <a:ext uri="{0D108BD9-81ED-4DB2-BD59-A6C34878D82A}">
                    <a16:rowId xmlns:a16="http://schemas.microsoft.com/office/drawing/2014/main" val="1728254030"/>
                  </a:ext>
                </a:extLst>
              </a:tr>
              <a:tr h="318071">
                <a:tc>
                  <a:txBody>
                    <a:bodyPr/>
                    <a:lstStyle/>
                    <a:p>
                      <a:pPr algn="ctr"/>
                      <a:r>
                        <a:rPr lang="en-US" dirty="0"/>
                        <a:t>1</a:t>
                      </a:r>
                      <a:endParaRPr lang="en-SG" dirty="0"/>
                    </a:p>
                  </a:txBody>
                  <a:tcPr anchor="ctr"/>
                </a:tc>
                <a:tc>
                  <a:txBody>
                    <a:bodyPr/>
                    <a:lstStyle/>
                    <a:p>
                      <a:pPr algn="ctr"/>
                      <a:r>
                        <a:rPr lang="en-US" dirty="0"/>
                        <a:t>4000</a:t>
                      </a:r>
                      <a:endParaRPr lang="en-SG" dirty="0"/>
                    </a:p>
                  </a:txBody>
                  <a:tcPr anchor="ctr"/>
                </a:tc>
                <a:tc>
                  <a:txBody>
                    <a:bodyPr/>
                    <a:lstStyle/>
                    <a:p>
                      <a:pPr algn="ctr"/>
                      <a:r>
                        <a:rPr lang="en-SG" dirty="0"/>
                        <a:t>450</a:t>
                      </a:r>
                    </a:p>
                  </a:txBody>
                  <a:tcPr anchor="ctr"/>
                </a:tc>
                <a:tc>
                  <a:txBody>
                    <a:bodyPr/>
                    <a:lstStyle/>
                    <a:p>
                      <a:pPr algn="ctr"/>
                      <a:r>
                        <a:rPr lang="en-SG" dirty="0"/>
                        <a:t>6.4</a:t>
                      </a:r>
                    </a:p>
                  </a:txBody>
                  <a:tcPr anchor="ctr"/>
                </a:tc>
                <a:tc>
                  <a:txBody>
                    <a:bodyPr/>
                    <a:lstStyle/>
                    <a:p>
                      <a:pPr algn="ctr"/>
                      <a:r>
                        <a:rPr lang="en-SG" dirty="0"/>
                        <a:t>6.5</a:t>
                      </a:r>
                    </a:p>
                  </a:txBody>
                  <a:tcPr anchor="ctr"/>
                </a:tc>
                <a:tc>
                  <a:txBody>
                    <a:bodyPr/>
                    <a:lstStyle/>
                    <a:p>
                      <a:pPr algn="ctr"/>
                      <a:r>
                        <a:rPr lang="en-SG" dirty="0"/>
                        <a:t>6.5</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521350264"/>
                  </a:ext>
                </a:extLst>
              </a:tr>
              <a:tr h="318071">
                <a:tc>
                  <a:txBody>
                    <a:bodyPr/>
                    <a:lstStyle/>
                    <a:p>
                      <a:pPr algn="ctr"/>
                      <a:r>
                        <a:rPr lang="en-US" dirty="0"/>
                        <a:t>2</a:t>
                      </a:r>
                      <a:endParaRPr lang="en-SG" dirty="0"/>
                    </a:p>
                  </a:txBody>
                  <a:tcPr anchor="ctr"/>
                </a:tc>
                <a:tc>
                  <a:txBody>
                    <a:bodyPr/>
                    <a:lstStyle/>
                    <a:p>
                      <a:pPr algn="ctr"/>
                      <a:r>
                        <a:rPr lang="en-US" dirty="0"/>
                        <a:t>5000</a:t>
                      </a:r>
                      <a:endParaRPr lang="en-SG" dirty="0"/>
                    </a:p>
                  </a:txBody>
                  <a:tcPr anchor="ctr"/>
                </a:tc>
                <a:tc>
                  <a:txBody>
                    <a:bodyPr/>
                    <a:lstStyle/>
                    <a:p>
                      <a:pPr algn="ctr"/>
                      <a:r>
                        <a:rPr lang="en-SG" dirty="0"/>
                        <a:t>440</a:t>
                      </a:r>
                    </a:p>
                  </a:txBody>
                  <a:tcPr anchor="ctr"/>
                </a:tc>
                <a:tc>
                  <a:txBody>
                    <a:bodyPr/>
                    <a:lstStyle/>
                    <a:p>
                      <a:pPr algn="ctr"/>
                      <a:r>
                        <a:rPr lang="en-SG" dirty="0"/>
                        <a:t>6.6</a:t>
                      </a:r>
                    </a:p>
                  </a:txBody>
                  <a:tcPr anchor="ctr"/>
                </a:tc>
                <a:tc>
                  <a:txBody>
                    <a:bodyPr/>
                    <a:lstStyle/>
                    <a:p>
                      <a:pPr algn="ctr"/>
                      <a:r>
                        <a:rPr lang="en-SG" dirty="0"/>
                        <a:t>6.6</a:t>
                      </a:r>
                    </a:p>
                  </a:txBody>
                  <a:tcPr anchor="ctr"/>
                </a:tc>
                <a:tc>
                  <a:txBody>
                    <a:bodyPr/>
                    <a:lstStyle/>
                    <a:p>
                      <a:pPr algn="ctr"/>
                      <a:r>
                        <a:rPr lang="en-SG" dirty="0"/>
                        <a:t>6.6</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461198712"/>
                  </a:ext>
                </a:extLst>
              </a:tr>
              <a:tr h="318071">
                <a:tc>
                  <a:txBody>
                    <a:bodyPr/>
                    <a:lstStyle/>
                    <a:p>
                      <a:pPr algn="ctr"/>
                      <a:r>
                        <a:rPr lang="en-US" dirty="0"/>
                        <a:t>3</a:t>
                      </a:r>
                      <a:endParaRPr lang="en-SG" dirty="0"/>
                    </a:p>
                  </a:txBody>
                  <a:tcPr anchor="ctr"/>
                </a:tc>
                <a:tc>
                  <a:txBody>
                    <a:bodyPr/>
                    <a:lstStyle/>
                    <a:p>
                      <a:pPr algn="ctr"/>
                      <a:r>
                        <a:rPr lang="en-US" dirty="0"/>
                        <a:t>6000</a:t>
                      </a:r>
                      <a:endParaRPr lang="en-SG" dirty="0"/>
                    </a:p>
                  </a:txBody>
                  <a:tcPr anchor="ctr"/>
                </a:tc>
                <a:tc>
                  <a:txBody>
                    <a:bodyPr/>
                    <a:lstStyle/>
                    <a:p>
                      <a:pPr algn="ctr"/>
                      <a:r>
                        <a:rPr lang="en-SG" dirty="0"/>
                        <a:t>450</a:t>
                      </a:r>
                    </a:p>
                  </a:txBody>
                  <a:tcPr anchor="ctr"/>
                </a:tc>
                <a:tc>
                  <a:txBody>
                    <a:bodyPr/>
                    <a:lstStyle/>
                    <a:p>
                      <a:pPr algn="ctr"/>
                      <a:r>
                        <a:rPr lang="en-SG" dirty="0"/>
                        <a:t>6.5</a:t>
                      </a:r>
                    </a:p>
                  </a:txBody>
                  <a:tcPr anchor="ctr"/>
                </a:tc>
                <a:tc>
                  <a:txBody>
                    <a:bodyPr/>
                    <a:lstStyle/>
                    <a:p>
                      <a:pPr algn="ctr"/>
                      <a:r>
                        <a:rPr lang="en-SG" dirty="0"/>
                        <a:t>6.5</a:t>
                      </a:r>
                    </a:p>
                  </a:txBody>
                  <a:tcPr anchor="ctr"/>
                </a:tc>
                <a:tc>
                  <a:txBody>
                    <a:bodyPr/>
                    <a:lstStyle/>
                    <a:p>
                      <a:pPr algn="ctr"/>
                      <a:r>
                        <a:rPr lang="en-SG" dirty="0"/>
                        <a:t>6.5</a:t>
                      </a:r>
                    </a:p>
                  </a:txBody>
                  <a:tcPr anchor="ctr"/>
                </a:tc>
                <a:tc>
                  <a:txBody>
                    <a:bodyPr/>
                    <a:lstStyle/>
                    <a:p>
                      <a:r>
                        <a:rPr lang="en-US" sz="1800" dirty="0" err="1"/>
                        <a:t>Flopam</a:t>
                      </a:r>
                      <a:r>
                        <a:rPr lang="en-US" sz="1800" dirty="0"/>
                        <a:t> AN 905 SH</a:t>
                      </a:r>
                      <a:endParaRPr lang="en-SG" sz="1800" dirty="0"/>
                    </a:p>
                  </a:txBody>
                  <a:tcPr/>
                </a:tc>
                <a:extLst>
                  <a:ext uri="{0D108BD9-81ED-4DB2-BD59-A6C34878D82A}">
                    <a16:rowId xmlns:a16="http://schemas.microsoft.com/office/drawing/2014/main" val="17998774"/>
                  </a:ext>
                </a:extLst>
              </a:tr>
            </a:tbl>
          </a:graphicData>
        </a:graphic>
      </p:graphicFrame>
      <p:sp>
        <p:nvSpPr>
          <p:cNvPr id="8" name="Title 1">
            <a:extLst>
              <a:ext uri="{FF2B5EF4-FFF2-40B4-BE49-F238E27FC236}">
                <a16:creationId xmlns:a16="http://schemas.microsoft.com/office/drawing/2014/main" id="{BAA90E0F-E0D8-3C17-7B34-DF5741050745}"/>
              </a:ext>
            </a:extLst>
          </p:cNvPr>
          <p:cNvSpPr>
            <a:spLocks noGrp="1"/>
          </p:cNvSpPr>
          <p:nvPr>
            <p:ph type="title"/>
          </p:nvPr>
        </p:nvSpPr>
        <p:spPr>
          <a:xfrm>
            <a:off x="1229435" y="240555"/>
            <a:ext cx="8035600" cy="1084000"/>
          </a:xfrm>
        </p:spPr>
        <p:txBody>
          <a:bodyPr/>
          <a:lstStyle/>
          <a:p>
            <a:r>
              <a:rPr lang="en-SG" dirty="0"/>
              <a:t>Scheme 2A: Jar testing of HFW pump discharge with CaCl2 and NaOH pH adjustment</a:t>
            </a:r>
          </a:p>
        </p:txBody>
      </p:sp>
    </p:spTree>
    <p:extLst>
      <p:ext uri="{BB962C8B-B14F-4D97-AF65-F5344CB8AC3E}">
        <p14:creationId xmlns:p14="http://schemas.microsoft.com/office/powerpoint/2010/main" val="412641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B7819F6-0AC4-4CF0-0366-C51823E4AE1F}"/>
              </a:ext>
            </a:extLst>
          </p:cNvPr>
          <p:cNvSpPr>
            <a:spLocks noGrp="1"/>
          </p:cNvSpPr>
          <p:nvPr>
            <p:ph type="sldNum" idx="12"/>
          </p:nvPr>
        </p:nvSpPr>
        <p:spPr/>
        <p:txBody>
          <a:bodyPr/>
          <a:lstStyle/>
          <a:p>
            <a:fld id="{00000000-1234-1234-1234-123412341234}" type="slidenum">
              <a:rPr lang="en" smtClean="0"/>
              <a:pPr/>
              <a:t>9</a:t>
            </a:fld>
            <a:endParaRPr lang="en"/>
          </a:p>
        </p:txBody>
      </p:sp>
      <p:graphicFrame>
        <p:nvGraphicFramePr>
          <p:cNvPr id="4" name="Table 3">
            <a:extLst>
              <a:ext uri="{FF2B5EF4-FFF2-40B4-BE49-F238E27FC236}">
                <a16:creationId xmlns:a16="http://schemas.microsoft.com/office/drawing/2014/main" id="{3339D8D1-9364-FD6D-ECE9-DD3CA93063C6}"/>
              </a:ext>
            </a:extLst>
          </p:cNvPr>
          <p:cNvGraphicFramePr>
            <a:graphicFrameLocks noGrp="1"/>
          </p:cNvGraphicFramePr>
          <p:nvPr>
            <p:extLst>
              <p:ext uri="{D42A27DB-BD31-4B8C-83A1-F6EECF244321}">
                <p14:modId xmlns:p14="http://schemas.microsoft.com/office/powerpoint/2010/main" val="4142495816"/>
              </p:ext>
            </p:extLst>
          </p:nvPr>
        </p:nvGraphicFramePr>
        <p:xfrm>
          <a:off x="550333" y="941824"/>
          <a:ext cx="11091333" cy="5349144"/>
        </p:xfrm>
        <a:graphic>
          <a:graphicData uri="http://schemas.openxmlformats.org/drawingml/2006/table">
            <a:tbl>
              <a:tblPr firstRow="1" firstCol="1" bandRow="1">
                <a:tableStyleId>{5C22544A-7EE6-4342-B048-85BDC9FD1C3A}</a:tableStyleId>
              </a:tblPr>
              <a:tblGrid>
                <a:gridCol w="1346963">
                  <a:extLst>
                    <a:ext uri="{9D8B030D-6E8A-4147-A177-3AD203B41FA5}">
                      <a16:colId xmlns:a16="http://schemas.microsoft.com/office/drawing/2014/main" val="5505462"/>
                    </a:ext>
                  </a:extLst>
                </a:gridCol>
                <a:gridCol w="2808349">
                  <a:extLst>
                    <a:ext uri="{9D8B030D-6E8A-4147-A177-3AD203B41FA5}">
                      <a16:colId xmlns:a16="http://schemas.microsoft.com/office/drawing/2014/main" val="3452429696"/>
                    </a:ext>
                  </a:extLst>
                </a:gridCol>
                <a:gridCol w="2312007">
                  <a:extLst>
                    <a:ext uri="{9D8B030D-6E8A-4147-A177-3AD203B41FA5}">
                      <a16:colId xmlns:a16="http://schemas.microsoft.com/office/drawing/2014/main" val="3181785919"/>
                    </a:ext>
                  </a:extLst>
                </a:gridCol>
                <a:gridCol w="2312007">
                  <a:extLst>
                    <a:ext uri="{9D8B030D-6E8A-4147-A177-3AD203B41FA5}">
                      <a16:colId xmlns:a16="http://schemas.microsoft.com/office/drawing/2014/main" val="1761706198"/>
                    </a:ext>
                  </a:extLst>
                </a:gridCol>
                <a:gridCol w="2312007">
                  <a:extLst>
                    <a:ext uri="{9D8B030D-6E8A-4147-A177-3AD203B41FA5}">
                      <a16:colId xmlns:a16="http://schemas.microsoft.com/office/drawing/2014/main" val="297515803"/>
                    </a:ext>
                  </a:extLst>
                </a:gridCol>
              </a:tblGrid>
              <a:tr h="551642">
                <a:tc>
                  <a:txBody>
                    <a:bodyPr/>
                    <a:lstStyle/>
                    <a:p>
                      <a:pPr marL="0" marR="0" algn="ctr">
                        <a:spcBef>
                          <a:spcPts val="0"/>
                        </a:spcBef>
                        <a:spcAft>
                          <a:spcPts val="0"/>
                        </a:spcAft>
                      </a:pPr>
                      <a:r>
                        <a:rPr lang="en-US" sz="1800" b="1" i="0" u="none" strike="noStrike" cap="none" dirty="0">
                          <a:solidFill>
                            <a:schemeClr val="lt1"/>
                          </a:solidFill>
                          <a:effectLst/>
                          <a:latin typeface="+mj-lt"/>
                          <a:ea typeface="+mn-ea"/>
                          <a:cs typeface="+mn-cs"/>
                          <a:sym typeface="Arial"/>
                        </a:rPr>
                        <a:t>Elements</a:t>
                      </a:r>
                      <a:endParaRPr lang="en-SG" sz="1800" b="1" i="0" u="none" strike="noStrike" cap="none" dirty="0">
                        <a:solidFill>
                          <a:schemeClr val="lt1"/>
                        </a:solidFill>
                        <a:effectLst/>
                        <a:latin typeface="+mj-lt"/>
                        <a:ea typeface="+mn-ea"/>
                        <a:cs typeface="+mn-cs"/>
                        <a:sym typeface="Arial"/>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Concentration, in-house measurement (ppm)</a:t>
                      </a:r>
                      <a:endParaRPr lang="en-SG"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algn="ctr">
                        <a:spcBef>
                          <a:spcPts val="0"/>
                        </a:spcBef>
                        <a:spcAft>
                          <a:spcPts val="0"/>
                        </a:spcAft>
                      </a:pPr>
                      <a:r>
                        <a:rPr lang="en-US" sz="1800" b="1" dirty="0">
                          <a:effectLst/>
                          <a:latin typeface="+mj-lt"/>
                          <a:ea typeface="Calibri" panose="020F0502020204030204" pitchFamily="34" charset="0"/>
                          <a:cs typeface="Calibri Light" panose="020F0302020204030204" pitchFamily="34" charset="0"/>
                        </a:rPr>
                        <a:t>Supernatant quality</a:t>
                      </a:r>
                      <a:r>
                        <a:rPr lang="en-SG" sz="1800" b="1" dirty="0">
                          <a:effectLst/>
                          <a:latin typeface="+mj-lt"/>
                          <a:ea typeface="Calibri" panose="020F0502020204030204" pitchFamily="34" charset="0"/>
                          <a:cs typeface="Calibri Light" panose="020F0302020204030204" pitchFamily="34" charset="0"/>
                        </a:rPr>
                        <a:t> for Jar 1</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2</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Supernatant quality</a:t>
                      </a:r>
                      <a:r>
                        <a:rPr lang="en-SG" sz="1800" b="1" i="0" u="none" strike="noStrike" cap="none" dirty="0">
                          <a:solidFill>
                            <a:schemeClr val="lt1"/>
                          </a:solidFill>
                          <a:effectLst/>
                          <a:latin typeface="+mn-lt"/>
                          <a:ea typeface="Calibri" panose="020F0502020204030204" pitchFamily="34" charset="0"/>
                          <a:cs typeface="Calibri Light" panose="020F0302020204030204" pitchFamily="34" charset="0"/>
                          <a:sym typeface="Arial"/>
                        </a:rPr>
                        <a:t> for Jar 3</a:t>
                      </a:r>
                      <a:endParaRPr lang="en-US" sz="1800" b="1" dirty="0">
                        <a:effectLst/>
                        <a:latin typeface="+mj-lt"/>
                        <a:ea typeface="Calibri" panose="020F0502020204030204" pitchFamily="34" charset="0"/>
                        <a:cs typeface="Calibri Light" panose="020F0302020204030204" pitchFamily="34" charset="0"/>
                      </a:endParaRPr>
                    </a:p>
                  </a:txBody>
                  <a:tcPr marL="28308" marR="28308" marT="0" marB="0" anchor="ctr"/>
                </a:tc>
                <a:extLst>
                  <a:ext uri="{0D108BD9-81ED-4DB2-BD59-A6C34878D82A}">
                    <a16:rowId xmlns:a16="http://schemas.microsoft.com/office/drawing/2014/main" val="250971651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pH</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3.42</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6.5</a:t>
                      </a:r>
                      <a:endParaRPr lang="en-SG" sz="1800" b="0" i="0" u="none" strike="noStrike" cap="none" dirty="0">
                        <a:solidFill>
                          <a:srgbClr val="000000"/>
                        </a:solidFill>
                        <a:effectLst/>
                        <a:latin typeface="+mj-lt"/>
                        <a:ea typeface="+mn-ea"/>
                        <a:cs typeface="+mn-cs"/>
                        <a:sym typeface="Arial"/>
                      </a:endParaRP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6.6</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6.5</a:t>
                      </a:r>
                    </a:p>
                  </a:txBody>
                  <a:tcPr marL="6350" marR="6350" marT="6350" marB="0" anchor="ctr"/>
                </a:tc>
                <a:extLst>
                  <a:ext uri="{0D108BD9-81ED-4DB2-BD59-A6C34878D82A}">
                    <a16:rowId xmlns:a16="http://schemas.microsoft.com/office/drawing/2014/main" val="952073346"/>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Turbidity</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154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123 NTU</a:t>
                      </a:r>
                      <a:endParaRPr lang="en-SG" sz="1800" b="0" i="0" u="none" strike="noStrike" cap="none" dirty="0">
                        <a:solidFill>
                          <a:srgbClr val="000000"/>
                        </a:solidFill>
                        <a:effectLst/>
                        <a:latin typeface="+mj-lt"/>
                        <a:ea typeface="+mn-ea"/>
                        <a:cs typeface="+mn-cs"/>
                        <a:sym typeface="Arial"/>
                      </a:endParaRP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131 NTU</a:t>
                      </a:r>
                    </a:p>
                  </a:txBody>
                  <a:tcPr marL="6350" marR="6350" marT="635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209 NTU</a:t>
                      </a:r>
                    </a:p>
                  </a:txBody>
                  <a:tcPr marL="6350" marR="6350" marT="6350" marB="0" anchor="ctr"/>
                </a:tc>
                <a:extLst>
                  <a:ext uri="{0D108BD9-81ED-4DB2-BD59-A6C34878D82A}">
                    <a16:rowId xmlns:a16="http://schemas.microsoft.com/office/drawing/2014/main" val="1306729716"/>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F</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455.8</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11.3</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11.0</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12.8</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3196572377"/>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Cl</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251.3</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1,446</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1,489</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1,298</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181527881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SO4</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30.6</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4.31</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4.54</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4.95</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3092745403"/>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NO3</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61.6</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57.3</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58.2</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57.1</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183509606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Al</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10.9</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&lt;0.1</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&lt;0.1</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61183487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Ba</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&lt;0.1</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0.204</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0.111</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0.109</a:t>
                      </a:r>
                    </a:p>
                  </a:txBody>
                  <a:tcPr marL="0" marR="0" marT="0" marB="0" anchor="b"/>
                </a:tc>
                <a:extLst>
                  <a:ext uri="{0D108BD9-81ED-4DB2-BD59-A6C34878D82A}">
                    <a16:rowId xmlns:a16="http://schemas.microsoft.com/office/drawing/2014/main" val="1234108518"/>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B</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0.778</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1.51</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1.53</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1.58</a:t>
                      </a:r>
                    </a:p>
                  </a:txBody>
                  <a:tcPr marL="0" marR="0" marT="0" marB="0" anchor="b"/>
                </a:tc>
                <a:extLst>
                  <a:ext uri="{0D108BD9-81ED-4DB2-BD59-A6C34878D82A}">
                    <a16:rowId xmlns:a16="http://schemas.microsoft.com/office/drawing/2014/main" val="3491345651"/>
                  </a:ext>
                </a:extLst>
              </a:tr>
              <a:tr h="282206">
                <a:tc>
                  <a:txBody>
                    <a:bodyPr/>
                    <a:lstStyle/>
                    <a:p>
                      <a:pPr marL="0" marR="0" algn="ctr">
                        <a:lnSpc>
                          <a:spcPct val="107000"/>
                        </a:lnSpc>
                        <a:spcBef>
                          <a:spcPts val="0"/>
                        </a:spcBef>
                        <a:spcAft>
                          <a:spcPts val="800"/>
                        </a:spcAft>
                      </a:pPr>
                      <a:r>
                        <a:rPr lang="en-US" sz="1800" dirty="0">
                          <a:effectLst/>
                          <a:latin typeface="+mj-lt"/>
                          <a:ea typeface="Calibri" panose="020F0502020204030204" pitchFamily="34" charset="0"/>
                          <a:cs typeface="Calibri Light" panose="020F0302020204030204" pitchFamily="34" charset="0"/>
                        </a:rPr>
                        <a:t>Ca</a:t>
                      </a:r>
                      <a:endParaRPr lang="en-SG" sz="1800" dirty="0">
                        <a:effectLst/>
                        <a:latin typeface="+mj-lt"/>
                        <a:ea typeface="Calibri" panose="020F0502020204030204" pitchFamily="34" charset="0"/>
                        <a:cs typeface="Calibri Light" panose="020F0302020204030204" pitchFamily="34" charset="0"/>
                      </a:endParaRP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4.09</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405</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423</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325</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1659462887"/>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Fe</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0.129</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&lt;0.1</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&lt;0.1</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1093751694"/>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Mg</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a:solidFill>
                            <a:srgbClr val="000000"/>
                          </a:solidFill>
                          <a:effectLst/>
                          <a:latin typeface="+mj-lt"/>
                          <a:ea typeface="+mn-ea"/>
                          <a:cs typeface="+mn-cs"/>
                          <a:sym typeface="Arial"/>
                        </a:rPr>
                        <a:t>0.688</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1.72</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1.81</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1.47</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920681658"/>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Ni</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0.52</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&lt;0.1</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&lt;0.1</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1334866593"/>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K</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1.5</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11.0</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4.77</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8.38</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353634100"/>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SiO2</a:t>
                      </a:r>
                    </a:p>
                  </a:txBody>
                  <a:tcPr marL="28308" marR="28308" marT="0" marB="0" anchor="ctr"/>
                </a:tc>
                <a:tc>
                  <a:txBody>
                    <a:bodyPr/>
                    <a:lstStyle/>
                    <a:p>
                      <a:pPr marR="0" algn="ctr" rtl="0" fontAlgn="b">
                        <a:lnSpc>
                          <a:spcPct val="100000"/>
                        </a:lnSpc>
                        <a:spcBef>
                          <a:spcPts val="0"/>
                        </a:spcBef>
                        <a:spcAft>
                          <a:spcPts val="0"/>
                        </a:spcAft>
                        <a:buClr>
                          <a:srgbClr val="000000"/>
                        </a:buClr>
                        <a:buFont typeface="Arial"/>
                      </a:pPr>
                      <a:r>
                        <a:rPr lang="en-SG" sz="1800" b="0" i="0" u="none" strike="noStrike" cap="none" dirty="0">
                          <a:solidFill>
                            <a:srgbClr val="000000"/>
                          </a:solidFill>
                          <a:effectLst/>
                          <a:latin typeface="+mj-lt"/>
                          <a:ea typeface="+mn-ea"/>
                          <a:cs typeface="+mn-cs"/>
                          <a:sym typeface="Arial"/>
                        </a:rPr>
                        <a:t>55</a:t>
                      </a:r>
                    </a:p>
                  </a:txBody>
                  <a:tcPr marL="6350" marR="6350" marT="6350" marB="0" anchor="ctr"/>
                </a:tc>
                <a:tc>
                  <a:txBody>
                    <a:bodyPr/>
                    <a:lstStyle/>
                    <a:p>
                      <a:pPr algn="ctr" fontAlgn="b"/>
                      <a:r>
                        <a:rPr lang="en-SG" sz="1800" b="0" i="0" u="none" strike="noStrike" cap="none">
                          <a:solidFill>
                            <a:srgbClr val="000000"/>
                          </a:solidFill>
                          <a:effectLst/>
                          <a:latin typeface="+mj-lt"/>
                          <a:ea typeface="+mn-ea"/>
                          <a:cs typeface="+mn-cs"/>
                          <a:sym typeface="Arial"/>
                        </a:rPr>
                        <a:t>44.7</a:t>
                      </a:r>
                      <a:endParaRPr lang="en-SG" sz="1800" b="0" i="0" u="none" strike="noStrike" cap="none" dirty="0">
                        <a:solidFill>
                          <a:srgbClr val="000000"/>
                        </a:solidFill>
                        <a:effectLst/>
                        <a:latin typeface="+mj-lt"/>
                        <a:ea typeface="+mn-ea"/>
                        <a:cs typeface="+mn-cs"/>
                        <a:sym typeface="Arial"/>
                      </a:endParaRP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45.3</a:t>
                      </a:r>
                    </a:p>
                  </a:txBody>
                  <a:tcPr marL="0" marR="0" marT="0" marB="0" anchor="b"/>
                </a:tc>
                <a:tc>
                  <a:txBody>
                    <a:bodyPr/>
                    <a:lstStyle/>
                    <a:p>
                      <a:pPr algn="ctr" fontAlgn="b"/>
                      <a:r>
                        <a:rPr lang="en-SG" sz="1800" b="0" i="0" u="none" strike="noStrike" cap="none">
                          <a:solidFill>
                            <a:srgbClr val="000000"/>
                          </a:solidFill>
                          <a:effectLst/>
                          <a:latin typeface="+mj-lt"/>
                          <a:ea typeface="+mn-ea"/>
                          <a:cs typeface="+mn-cs"/>
                          <a:sym typeface="Arial"/>
                        </a:rPr>
                        <a:t>44.8</a:t>
                      </a:r>
                      <a:endParaRPr lang="en-SG" sz="1800" b="0" i="0" u="none" strike="noStrike" cap="none" dirty="0">
                        <a:solidFill>
                          <a:srgbClr val="000000"/>
                        </a:solidFill>
                        <a:effectLst/>
                        <a:latin typeface="+mj-lt"/>
                        <a:ea typeface="+mn-ea"/>
                        <a:cs typeface="+mn-cs"/>
                        <a:sym typeface="Arial"/>
                      </a:endParaRPr>
                    </a:p>
                  </a:txBody>
                  <a:tcPr marL="0" marR="0" marT="0" marB="0" anchor="b"/>
                </a:tc>
                <a:extLst>
                  <a:ext uri="{0D108BD9-81ED-4DB2-BD59-A6C34878D82A}">
                    <a16:rowId xmlns:a16="http://schemas.microsoft.com/office/drawing/2014/main" val="2307281695"/>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Na</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308</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548</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544</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569</a:t>
                      </a:r>
                    </a:p>
                  </a:txBody>
                  <a:tcPr marL="0" marR="0" marT="0" marB="0" anchor="b"/>
                </a:tc>
                <a:extLst>
                  <a:ext uri="{0D108BD9-81ED-4DB2-BD59-A6C34878D82A}">
                    <a16:rowId xmlns:a16="http://schemas.microsoft.com/office/drawing/2014/main" val="3841781970"/>
                  </a:ext>
                </a:extLst>
              </a:tr>
              <a:tr h="282206">
                <a:tc>
                  <a:txBody>
                    <a:bodyPr/>
                    <a:lstStyle/>
                    <a:p>
                      <a:pPr marL="0" marR="0" algn="ctr">
                        <a:lnSpc>
                          <a:spcPct val="107000"/>
                        </a:lnSpc>
                        <a:spcBef>
                          <a:spcPts val="0"/>
                        </a:spcBef>
                        <a:spcAft>
                          <a:spcPts val="800"/>
                        </a:spcAft>
                      </a:pPr>
                      <a:r>
                        <a:rPr lang="en-SG" sz="1800" dirty="0">
                          <a:effectLst/>
                          <a:latin typeface="+mj-lt"/>
                          <a:ea typeface="Calibri" panose="020F0502020204030204" pitchFamily="34" charset="0"/>
                          <a:cs typeface="Calibri Light" panose="020F0302020204030204" pitchFamily="34" charset="0"/>
                        </a:rPr>
                        <a:t>Sr</a:t>
                      </a:r>
                    </a:p>
                  </a:txBody>
                  <a:tcPr marL="28308" marR="28308" marT="0" marB="0" anchor="ctr"/>
                </a:tc>
                <a:tc>
                  <a:txBody>
                    <a:bodyPr/>
                    <a:lstStyle/>
                    <a:p>
                      <a:pPr algn="ctr" fontAlgn="b"/>
                      <a:r>
                        <a:rPr lang="en-SG" sz="1800" b="0" i="0" u="none" strike="noStrike" cap="none" dirty="0">
                          <a:solidFill>
                            <a:srgbClr val="000000"/>
                          </a:solidFill>
                          <a:effectLst/>
                          <a:latin typeface="+mj-lt"/>
                          <a:ea typeface="+mn-ea"/>
                          <a:cs typeface="+mn-cs"/>
                          <a:sym typeface="Arial"/>
                        </a:rPr>
                        <a:t>&lt;0.1</a:t>
                      </a:r>
                    </a:p>
                  </a:txBody>
                  <a:tcPr marL="6350" marR="6350" marT="6350" marB="0" anchor="ctr"/>
                </a:tc>
                <a:tc>
                  <a:txBody>
                    <a:bodyPr/>
                    <a:lstStyle/>
                    <a:p>
                      <a:pPr algn="ctr" fontAlgn="b"/>
                      <a:r>
                        <a:rPr lang="en-SG" sz="1800" b="0" i="0" u="none" strike="noStrike" cap="none" dirty="0">
                          <a:solidFill>
                            <a:srgbClr val="000000"/>
                          </a:solidFill>
                          <a:effectLst/>
                          <a:latin typeface="+mj-lt"/>
                          <a:ea typeface="+mn-ea"/>
                          <a:cs typeface="+mn-cs"/>
                          <a:sym typeface="Arial"/>
                        </a:rPr>
                        <a:t>0.344</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0.366</a:t>
                      </a:r>
                    </a:p>
                  </a:txBody>
                  <a:tcPr marL="0" marR="0" marT="0" marB="0" anchor="b"/>
                </a:tc>
                <a:tc>
                  <a:txBody>
                    <a:bodyPr/>
                    <a:lstStyle/>
                    <a:p>
                      <a:pPr algn="ctr" fontAlgn="b"/>
                      <a:r>
                        <a:rPr lang="en-SG" sz="1800" b="0" i="0" u="none" strike="noStrike" cap="none" dirty="0">
                          <a:solidFill>
                            <a:srgbClr val="000000"/>
                          </a:solidFill>
                          <a:effectLst/>
                          <a:latin typeface="+mj-lt"/>
                          <a:ea typeface="+mn-ea"/>
                          <a:cs typeface="+mn-cs"/>
                          <a:sym typeface="Arial"/>
                        </a:rPr>
                        <a:t>0.284</a:t>
                      </a:r>
                    </a:p>
                  </a:txBody>
                  <a:tcPr marL="0" marR="0" marT="0" marB="0" anchor="b"/>
                </a:tc>
                <a:extLst>
                  <a:ext uri="{0D108BD9-81ED-4DB2-BD59-A6C34878D82A}">
                    <a16:rowId xmlns:a16="http://schemas.microsoft.com/office/drawing/2014/main" val="2655998528"/>
                  </a:ext>
                </a:extLst>
              </a:tr>
            </a:tbl>
          </a:graphicData>
        </a:graphic>
      </p:graphicFrame>
      <p:sp>
        <p:nvSpPr>
          <p:cNvPr id="7" name="Title 1">
            <a:extLst>
              <a:ext uri="{FF2B5EF4-FFF2-40B4-BE49-F238E27FC236}">
                <a16:creationId xmlns:a16="http://schemas.microsoft.com/office/drawing/2014/main" id="{E6439FA0-89E0-32ED-75DC-4102FBE7AA09}"/>
              </a:ext>
            </a:extLst>
          </p:cNvPr>
          <p:cNvSpPr>
            <a:spLocks noGrp="1"/>
          </p:cNvSpPr>
          <p:nvPr>
            <p:ph type="title"/>
          </p:nvPr>
        </p:nvSpPr>
        <p:spPr>
          <a:xfrm>
            <a:off x="1229435" y="122020"/>
            <a:ext cx="8035600" cy="1084000"/>
          </a:xfrm>
        </p:spPr>
        <p:txBody>
          <a:bodyPr/>
          <a:lstStyle/>
          <a:p>
            <a:r>
              <a:rPr lang="en-SG" dirty="0"/>
              <a:t>Scheme 2A: Jar testing of HFW pump discharge with CaCl2 and NaOH pH adjustment</a:t>
            </a:r>
          </a:p>
        </p:txBody>
      </p:sp>
    </p:spTree>
    <p:extLst>
      <p:ext uri="{BB962C8B-B14F-4D97-AF65-F5344CB8AC3E}">
        <p14:creationId xmlns:p14="http://schemas.microsoft.com/office/powerpoint/2010/main" val="176703291"/>
      </p:ext>
    </p:extLst>
  </p:cSld>
  <p:clrMapOvr>
    <a:masterClrMapping/>
  </p:clrMapOvr>
</p:sld>
</file>

<file path=ppt/theme/theme1.xml><?xml version="1.0" encoding="utf-8"?>
<a:theme xmlns:a="http://schemas.openxmlformats.org/drawingml/2006/main" name="Surrey template">
  <a:themeElements>
    <a:clrScheme name="Custom 347">
      <a:dk1>
        <a:srgbClr val="061E3A"/>
      </a:dk1>
      <a:lt1>
        <a:srgbClr val="FFFFFF"/>
      </a:lt1>
      <a:dk2>
        <a:srgbClr val="757C83"/>
      </a:dk2>
      <a:lt2>
        <a:srgbClr val="EBF0F3"/>
      </a:lt2>
      <a:accent1>
        <a:srgbClr val="7FCA20"/>
      </a:accent1>
      <a:accent2>
        <a:srgbClr val="02C1D3"/>
      </a:accent2>
      <a:accent3>
        <a:srgbClr val="66BDE8"/>
      </a:accent3>
      <a:accent4>
        <a:srgbClr val="1985D2"/>
      </a:accent4>
      <a:accent5>
        <a:srgbClr val="184880"/>
      </a:accent5>
      <a:accent6>
        <a:srgbClr val="061E3A"/>
      </a:accent6>
      <a:hlink>
        <a:srgbClr val="1985D2"/>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540673323D1144D873BA7C222ED3D1B" ma:contentTypeVersion="13" ma:contentTypeDescription="Create a new document." ma:contentTypeScope="" ma:versionID="a5b1be9f823c097e36de770aa86711fe">
  <xsd:schema xmlns:xsd="http://www.w3.org/2001/XMLSchema" xmlns:xs="http://www.w3.org/2001/XMLSchema" xmlns:p="http://schemas.microsoft.com/office/2006/metadata/properties" xmlns:ns2="7847ee4b-d4dc-40cd-997c-57bfdcd8b5cc" xmlns:ns3="dfa653b6-8f75-49cd-860f-fac65c77d917" targetNamespace="http://schemas.microsoft.com/office/2006/metadata/properties" ma:root="true" ma:fieldsID="b2c97a832bc73a2dd8c7b173ac696ab6" ns2:_="" ns3:_="">
    <xsd:import namespace="7847ee4b-d4dc-40cd-997c-57bfdcd8b5cc"/>
    <xsd:import namespace="dfa653b6-8f75-49cd-860f-fac65c77d917"/>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LengthInSecond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847ee4b-d4dc-40cd-997c-57bfdcd8b5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21314e52-6724-4b18-8467-0e99aa107f72"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LengthInSeconds" ma:index="19" nillable="true" ma:displayName="MediaLengthInSeconds" ma:hidden="true" ma:internalName="MediaLengthInSeconds" ma:readOnly="true">
      <xsd:simpleType>
        <xsd:restriction base="dms:Unknown"/>
      </xsd:simpleType>
    </xsd:element>
    <xsd:element name="MediaServiceLocation" ma:index="20"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fa653b6-8f75-49cd-860f-fac65c77d917"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4ca4788a-e211-4e8a-a860-af2af1a5bf2b}" ma:internalName="TaxCatchAll" ma:showField="CatchAllData" ma:web="dfa653b6-8f75-49cd-860f-fac65c77d91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LengthInSeconds xmlns="7847ee4b-d4dc-40cd-997c-57bfdcd8b5cc" xsi:nil="true"/>
    <TaxCatchAll xmlns="dfa653b6-8f75-49cd-860f-fac65c77d917" xsi:nil="true"/>
    <lcf76f155ced4ddcb4097134ff3c332f xmlns="7847ee4b-d4dc-40cd-997c-57bfdcd8b5cc">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28DDB568-9204-493F-B318-3E53B1424CD7}"/>
</file>

<file path=customXml/itemProps2.xml><?xml version="1.0" encoding="utf-8"?>
<ds:datastoreItem xmlns:ds="http://schemas.openxmlformats.org/officeDocument/2006/customXml" ds:itemID="{BDACFBF6-765A-471E-8840-6964FE8CFC4D}"/>
</file>

<file path=customXml/itemProps3.xml><?xml version="1.0" encoding="utf-8"?>
<ds:datastoreItem xmlns:ds="http://schemas.openxmlformats.org/officeDocument/2006/customXml" ds:itemID="{B4F760E1-BAA2-4B4C-AD0C-0355BBDFC00A}"/>
</file>

<file path=docProps/app.xml><?xml version="1.0" encoding="utf-8"?>
<Properties xmlns="http://schemas.openxmlformats.org/officeDocument/2006/extended-properties" xmlns:vt="http://schemas.openxmlformats.org/officeDocument/2006/docPropsVTypes">
  <TotalTime>4639</TotalTime>
  <Words>2546</Words>
  <Application>Microsoft Office PowerPoint</Application>
  <PresentationFormat>Widescreen</PresentationFormat>
  <Paragraphs>1024</Paragraphs>
  <Slides>25</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IBM Plex Sans</vt:lpstr>
      <vt:lpstr>IBM Plex Sans Light</vt:lpstr>
      <vt:lpstr>Merriweather</vt:lpstr>
      <vt:lpstr>Surrey template</vt:lpstr>
      <vt:lpstr>Jar testing Procedure</vt:lpstr>
      <vt:lpstr>Water Analysis of HFW Pump Discharge</vt:lpstr>
      <vt:lpstr>Scheme 1: Jar testing of HFW pump discharge with Lime</vt:lpstr>
      <vt:lpstr>Treatment 1: Jar testing of HFW pump discharge with Lime</vt:lpstr>
      <vt:lpstr>Treatment 1: Jar testing of HFW pump discharge with Lime</vt:lpstr>
      <vt:lpstr>Treatment 1: Jar testing of HFW pump discharge with Lime</vt:lpstr>
      <vt:lpstr>Scheme 2A: Jar testing of HFW pump discharge with CaCl2 and NaOH pH adjustment</vt:lpstr>
      <vt:lpstr>Scheme 2A: Jar testing of HFW pump discharge with CaCl2 and NaOH pH adjustment</vt:lpstr>
      <vt:lpstr>Scheme 2A: Jar testing of HFW pump discharge with CaCl2 and NaOH pH adjustment</vt:lpstr>
      <vt:lpstr>Scheme 2A: Jar testing of HFW pump discharge with CaCl2 and NaOH pH adjustment</vt:lpstr>
      <vt:lpstr>Scheme 2B: Jar testing of treated water in 2A with CaCl2  (2 step precipitation)</vt:lpstr>
      <vt:lpstr>Scheme 2B: Jar testing of treated water in 2A with CaCl2  (2 step precipitation)</vt:lpstr>
      <vt:lpstr>Scheme 2B: Jar testing of treated water in 2A with CaCl2  (2 step precipitation)</vt:lpstr>
      <vt:lpstr>Scheme 2B: Jar testing of treated water in 2A with CaCl2  (2 step precipitation)</vt:lpstr>
      <vt:lpstr>Scheme 3: Jar testing of HFW pump discharge with CaCl2 and lime pH adjustment</vt:lpstr>
      <vt:lpstr>Scheme 3: Jar testing of HFW pump discharge with CaCl2 and lime pH adjustment</vt:lpstr>
      <vt:lpstr>Scheme 3: Jar testing of HFW pump discharge with CaCl2 and lime pH adjustment</vt:lpstr>
      <vt:lpstr>Scheme 3: Jar testing of HFW pump discharge with CaCl2 and lime pH adjustment</vt:lpstr>
      <vt:lpstr>Summary</vt:lpstr>
      <vt:lpstr>Supplementary Jar Test results for HFW incoming </vt:lpstr>
      <vt:lpstr>Water Analysis of HFW Incoming</vt:lpstr>
      <vt:lpstr>Jar testing of HFW Incoming with Lime</vt:lpstr>
      <vt:lpstr>Jar testing of HFW Incoming with Lime </vt:lpstr>
      <vt:lpstr>Jar testing of HFW Incoming with Lime </vt:lpstr>
      <vt:lpstr>Jar testing of HFW Incoming with Lime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Chong Chun Yew</dc:creator>
  <cp:lastModifiedBy>Tyler Tay</cp:lastModifiedBy>
  <cp:revision>88</cp:revision>
  <dcterms:created xsi:type="dcterms:W3CDTF">2021-11-22T08:40:14Z</dcterms:created>
  <dcterms:modified xsi:type="dcterms:W3CDTF">2022-10-08T06:37:52Z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lpwstr>177200.000000000</vt:lpwstr>
  </property>
  <property fmtid="{D5CDD505-2E9C-101B-9397-08002B2CF9AE}" pid="3" name="xd_ProgID">
    <vt:lpwstr/>
  </property>
  <property fmtid="{D5CDD505-2E9C-101B-9397-08002B2CF9AE}" pid="4" name="MediaServiceImageTags">
    <vt:lpwstr/>
  </property>
  <property fmtid="{D5CDD505-2E9C-101B-9397-08002B2CF9AE}" pid="5" name="ContentTypeId">
    <vt:lpwstr>0x010100C540673323D1144D873BA7C222ED3D1B</vt:lpwstr>
  </property>
  <property fmtid="{D5CDD505-2E9C-101B-9397-08002B2CF9AE}" pid="6" name="_SourceUrl">
    <vt:lpwstr/>
  </property>
  <property fmtid="{D5CDD505-2E9C-101B-9397-08002B2CF9AE}" pid="7" name="_SharedFileIndex">
    <vt:lpwstr/>
  </property>
  <property fmtid="{D5CDD505-2E9C-101B-9397-08002B2CF9AE}" pid="8" name="ComplianceAssetId">
    <vt:lpwstr/>
  </property>
  <property fmtid="{D5CDD505-2E9C-101B-9397-08002B2CF9AE}" pid="9" name="TemplateUrl">
    <vt:lpwstr/>
  </property>
  <property fmtid="{D5CDD505-2E9C-101B-9397-08002B2CF9AE}" pid="10" name="_ExtendedDescription">
    <vt:lpwstr/>
  </property>
  <property fmtid="{D5CDD505-2E9C-101B-9397-08002B2CF9AE}" pid="11" name="TriggerFlowInfo">
    <vt:lpwstr/>
  </property>
  <property fmtid="{D5CDD505-2E9C-101B-9397-08002B2CF9AE}" pid="12" name="xd_Signature">
    <vt:lpwstr/>
  </property>
</Properties>
</file>

<file path=docProps/thumbnail.jpeg>
</file>